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notesMasterIdLst>
    <p:notesMasterId r:id="rId24"/>
  </p:notesMasterIdLst>
  <p:sldIdLst>
    <p:sldId id="256" r:id="rId2"/>
    <p:sldId id="257" r:id="rId3"/>
    <p:sldId id="259" r:id="rId4"/>
    <p:sldId id="288" r:id="rId5"/>
    <p:sldId id="267" r:id="rId6"/>
    <p:sldId id="268" r:id="rId7"/>
    <p:sldId id="289" r:id="rId8"/>
    <p:sldId id="269" r:id="rId9"/>
    <p:sldId id="270" r:id="rId10"/>
    <p:sldId id="271" r:id="rId11"/>
    <p:sldId id="272" r:id="rId12"/>
    <p:sldId id="275" r:id="rId13"/>
    <p:sldId id="273" r:id="rId14"/>
    <p:sldId id="290" r:id="rId15"/>
    <p:sldId id="277" r:id="rId16"/>
    <p:sldId id="276" r:id="rId17"/>
    <p:sldId id="278" r:id="rId18"/>
    <p:sldId id="280" r:id="rId19"/>
    <p:sldId id="282" r:id="rId20"/>
    <p:sldId id="285" r:id="rId21"/>
    <p:sldId id="286" r:id="rId22"/>
    <p:sldId id="29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91"/>
    <p:restoredTop sz="86249"/>
  </p:normalViewPr>
  <p:slideViewPr>
    <p:cSldViewPr snapToGrid="0">
      <p:cViewPr>
        <p:scale>
          <a:sx n="120" d="100"/>
          <a:sy n="120" d="100"/>
        </p:scale>
        <p:origin x="-40" y="560"/>
      </p:cViewPr>
      <p:guideLst/>
    </p:cSldViewPr>
  </p:slideViewPr>
  <p:outlineViewPr>
    <p:cViewPr>
      <p:scale>
        <a:sx n="40" d="100"/>
        <a:sy n="40"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1" d="100"/>
          <a:sy n="121" d="100"/>
        </p:scale>
        <p:origin x="122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C45722-DEB3-4F4A-8EE1-9E2468605A6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FC350E4-CF49-4E03-82AA-7352C32B78C7}">
      <dgm:prSet/>
      <dgm:spPr/>
      <dgm:t>
        <a:bodyPr/>
        <a:lstStyle/>
        <a:p>
          <a:r>
            <a:rPr lang="en-US" b="0" i="0" dirty="0"/>
            <a:t>So DBSCAN did give us different results than KMEANS, but as mentioned in the KMEANS effort, having the proper context and using the suitable model is extremely important, and being very new to this, we stumbled around the forest at night without a flashlight. We learned many things, a few tricks, and not to take unsupervised ML lightly. We also learned that having the correct data to work with and knowing what types of features you can create with that data makes a big difference.</a:t>
          </a:r>
          <a:endParaRPr lang="en-US" dirty="0"/>
        </a:p>
      </dgm:t>
    </dgm:pt>
    <dgm:pt modelId="{07BBD948-267E-4058-9BED-A9C4DD41AE49}" type="parTrans" cxnId="{AABADD05-7A3B-4155-81C0-DC7D6C858696}">
      <dgm:prSet/>
      <dgm:spPr/>
      <dgm:t>
        <a:bodyPr/>
        <a:lstStyle/>
        <a:p>
          <a:endParaRPr lang="en-US"/>
        </a:p>
      </dgm:t>
    </dgm:pt>
    <dgm:pt modelId="{E4ED0E9D-3DE0-47D5-B8A9-94F54FE89DB8}" type="sibTrans" cxnId="{AABADD05-7A3B-4155-81C0-DC7D6C858696}">
      <dgm:prSet/>
      <dgm:spPr/>
      <dgm:t>
        <a:bodyPr/>
        <a:lstStyle/>
        <a:p>
          <a:endParaRPr lang="en-US"/>
        </a:p>
      </dgm:t>
    </dgm:pt>
    <dgm:pt modelId="{0DD529DA-08CA-41F6-9C0B-67F491456363}">
      <dgm:prSet/>
      <dgm:spPr/>
      <dgm:t>
        <a:bodyPr/>
        <a:lstStyle/>
        <a:p>
          <a:r>
            <a:rPr lang="en-US" b="0" i="0"/>
            <a:t>We did find another dataset that was many times bigger, and if we had more time after learning what we learned from these two rounds of unsupervised ML, we would want to apply our experience to that dataset. A considerable part of any dataset is the ETL process, and this more extensive dataset does require quite a bit more effort in the ETL. One thing we wanted to try was a merge since each dataset came from different websites originally. But our time is up, and this is as far as we got. We thank you for stepping through our process with us, and we hope you learned a thing or two about incorporating unsupervised ML into any future project. There is a lot more information to this if you want a more technical explanation of this project. Check out our project </a:t>
          </a:r>
          <a:r>
            <a:rPr lang="en-US"/>
            <a:t>4 at https://github.com/jrfloza12/Project4</a:t>
          </a:r>
        </a:p>
      </dgm:t>
    </dgm:pt>
    <dgm:pt modelId="{23723875-6338-448E-8802-8887963EDDA5}" type="parTrans" cxnId="{735C4089-96CA-416D-9E1A-CCB15EFA2ABF}">
      <dgm:prSet/>
      <dgm:spPr/>
      <dgm:t>
        <a:bodyPr/>
        <a:lstStyle/>
        <a:p>
          <a:endParaRPr lang="en-US"/>
        </a:p>
      </dgm:t>
    </dgm:pt>
    <dgm:pt modelId="{7E0EF14E-D4F1-4FE2-B9D8-81B574A5C82B}" type="sibTrans" cxnId="{735C4089-96CA-416D-9E1A-CCB15EFA2ABF}">
      <dgm:prSet/>
      <dgm:spPr/>
      <dgm:t>
        <a:bodyPr/>
        <a:lstStyle/>
        <a:p>
          <a:endParaRPr lang="en-US"/>
        </a:p>
      </dgm:t>
    </dgm:pt>
    <dgm:pt modelId="{915454E7-C465-2D4B-9465-509D07BAEC8A}" type="pres">
      <dgm:prSet presAssocID="{ACC45722-DEB3-4F4A-8EE1-9E2468605A65}" presName="hierChild1" presStyleCnt="0">
        <dgm:presLayoutVars>
          <dgm:chPref val="1"/>
          <dgm:dir/>
          <dgm:animOne val="branch"/>
          <dgm:animLvl val="lvl"/>
          <dgm:resizeHandles/>
        </dgm:presLayoutVars>
      </dgm:prSet>
      <dgm:spPr/>
    </dgm:pt>
    <dgm:pt modelId="{D37AB112-EFD3-6243-A844-27034614C5E8}" type="pres">
      <dgm:prSet presAssocID="{BFC350E4-CF49-4E03-82AA-7352C32B78C7}" presName="hierRoot1" presStyleCnt="0"/>
      <dgm:spPr/>
    </dgm:pt>
    <dgm:pt modelId="{FE8BB37F-62A8-0E45-94D2-6797F0723F24}" type="pres">
      <dgm:prSet presAssocID="{BFC350E4-CF49-4E03-82AA-7352C32B78C7}" presName="composite" presStyleCnt="0"/>
      <dgm:spPr/>
    </dgm:pt>
    <dgm:pt modelId="{B8CDB053-A107-CC44-A1CB-B3EF508012EA}" type="pres">
      <dgm:prSet presAssocID="{BFC350E4-CF49-4E03-82AA-7352C32B78C7}" presName="background" presStyleLbl="node0" presStyleIdx="0" presStyleCnt="2"/>
      <dgm:spPr/>
    </dgm:pt>
    <dgm:pt modelId="{D099158A-0F17-3642-BBB4-C1368C19642D}" type="pres">
      <dgm:prSet presAssocID="{BFC350E4-CF49-4E03-82AA-7352C32B78C7}" presName="text" presStyleLbl="fgAcc0" presStyleIdx="0" presStyleCnt="2" custLinFactNeighborX="-864" custLinFactNeighborY="-9180">
        <dgm:presLayoutVars>
          <dgm:chPref val="3"/>
        </dgm:presLayoutVars>
      </dgm:prSet>
      <dgm:spPr/>
    </dgm:pt>
    <dgm:pt modelId="{02BAC83A-62A6-7E49-A100-6C85369EE0E0}" type="pres">
      <dgm:prSet presAssocID="{BFC350E4-CF49-4E03-82AA-7352C32B78C7}" presName="hierChild2" presStyleCnt="0"/>
      <dgm:spPr/>
    </dgm:pt>
    <dgm:pt modelId="{0F083F7C-7DC9-F944-8D5B-4D4BE6059C91}" type="pres">
      <dgm:prSet presAssocID="{0DD529DA-08CA-41F6-9C0B-67F491456363}" presName="hierRoot1" presStyleCnt="0"/>
      <dgm:spPr/>
    </dgm:pt>
    <dgm:pt modelId="{B9EEADB0-C1B5-E745-81D2-3D9C580EC618}" type="pres">
      <dgm:prSet presAssocID="{0DD529DA-08CA-41F6-9C0B-67F491456363}" presName="composite" presStyleCnt="0"/>
      <dgm:spPr/>
    </dgm:pt>
    <dgm:pt modelId="{0025FBDC-C936-6148-BE3D-864B6828E4F1}" type="pres">
      <dgm:prSet presAssocID="{0DD529DA-08CA-41F6-9C0B-67F491456363}" presName="background" presStyleLbl="node0" presStyleIdx="1" presStyleCnt="2"/>
      <dgm:spPr/>
    </dgm:pt>
    <dgm:pt modelId="{24839E8C-EEE6-9D42-AD77-D0853645B8E1}" type="pres">
      <dgm:prSet presAssocID="{0DD529DA-08CA-41F6-9C0B-67F491456363}" presName="text" presStyleLbl="fgAcc0" presStyleIdx="1" presStyleCnt="2" custLinFactNeighborX="-1726" custLinFactNeighborY="-8157">
        <dgm:presLayoutVars>
          <dgm:chPref val="3"/>
        </dgm:presLayoutVars>
      </dgm:prSet>
      <dgm:spPr/>
    </dgm:pt>
    <dgm:pt modelId="{E4886272-ADFF-AB4F-B976-02D948906795}" type="pres">
      <dgm:prSet presAssocID="{0DD529DA-08CA-41F6-9C0B-67F491456363}" presName="hierChild2" presStyleCnt="0"/>
      <dgm:spPr/>
    </dgm:pt>
  </dgm:ptLst>
  <dgm:cxnLst>
    <dgm:cxn modelId="{21C1A703-0301-7644-9941-C615210E90B3}" type="presOf" srcId="{ACC45722-DEB3-4F4A-8EE1-9E2468605A65}" destId="{915454E7-C465-2D4B-9465-509D07BAEC8A}" srcOrd="0" destOrd="0" presId="urn:microsoft.com/office/officeart/2005/8/layout/hierarchy1"/>
    <dgm:cxn modelId="{AABADD05-7A3B-4155-81C0-DC7D6C858696}" srcId="{ACC45722-DEB3-4F4A-8EE1-9E2468605A65}" destId="{BFC350E4-CF49-4E03-82AA-7352C32B78C7}" srcOrd="0" destOrd="0" parTransId="{07BBD948-267E-4058-9BED-A9C4DD41AE49}" sibTransId="{E4ED0E9D-3DE0-47D5-B8A9-94F54FE89DB8}"/>
    <dgm:cxn modelId="{735C4089-96CA-416D-9E1A-CCB15EFA2ABF}" srcId="{ACC45722-DEB3-4F4A-8EE1-9E2468605A65}" destId="{0DD529DA-08CA-41F6-9C0B-67F491456363}" srcOrd="1" destOrd="0" parTransId="{23723875-6338-448E-8802-8887963EDDA5}" sibTransId="{7E0EF14E-D4F1-4FE2-B9D8-81B574A5C82B}"/>
    <dgm:cxn modelId="{95794B98-3E71-1442-B271-D357510CA24A}" type="presOf" srcId="{0DD529DA-08CA-41F6-9C0B-67F491456363}" destId="{24839E8C-EEE6-9D42-AD77-D0853645B8E1}" srcOrd="0" destOrd="0" presId="urn:microsoft.com/office/officeart/2005/8/layout/hierarchy1"/>
    <dgm:cxn modelId="{407783A5-D1AD-604E-AD74-D379CBBA6D02}" type="presOf" srcId="{BFC350E4-CF49-4E03-82AA-7352C32B78C7}" destId="{D099158A-0F17-3642-BBB4-C1368C19642D}" srcOrd="0" destOrd="0" presId="urn:microsoft.com/office/officeart/2005/8/layout/hierarchy1"/>
    <dgm:cxn modelId="{B24A2B89-CB4E-BE4F-842B-D100276D5B86}" type="presParOf" srcId="{915454E7-C465-2D4B-9465-509D07BAEC8A}" destId="{D37AB112-EFD3-6243-A844-27034614C5E8}" srcOrd="0" destOrd="0" presId="urn:microsoft.com/office/officeart/2005/8/layout/hierarchy1"/>
    <dgm:cxn modelId="{6CEB2938-EFCD-5545-ABE4-41B6EC52FF10}" type="presParOf" srcId="{D37AB112-EFD3-6243-A844-27034614C5E8}" destId="{FE8BB37F-62A8-0E45-94D2-6797F0723F24}" srcOrd="0" destOrd="0" presId="urn:microsoft.com/office/officeart/2005/8/layout/hierarchy1"/>
    <dgm:cxn modelId="{ADC7FD1E-E9BC-A140-888A-1653CD91B06A}" type="presParOf" srcId="{FE8BB37F-62A8-0E45-94D2-6797F0723F24}" destId="{B8CDB053-A107-CC44-A1CB-B3EF508012EA}" srcOrd="0" destOrd="0" presId="urn:microsoft.com/office/officeart/2005/8/layout/hierarchy1"/>
    <dgm:cxn modelId="{05458B9E-A0BD-9B45-8C3B-4AE203FB5D15}" type="presParOf" srcId="{FE8BB37F-62A8-0E45-94D2-6797F0723F24}" destId="{D099158A-0F17-3642-BBB4-C1368C19642D}" srcOrd="1" destOrd="0" presId="urn:microsoft.com/office/officeart/2005/8/layout/hierarchy1"/>
    <dgm:cxn modelId="{8BF147DE-49C1-224D-8C4D-5562BB4106EC}" type="presParOf" srcId="{D37AB112-EFD3-6243-A844-27034614C5E8}" destId="{02BAC83A-62A6-7E49-A100-6C85369EE0E0}" srcOrd="1" destOrd="0" presId="urn:microsoft.com/office/officeart/2005/8/layout/hierarchy1"/>
    <dgm:cxn modelId="{85B8F670-EED4-BB4A-BC24-7645F612D483}" type="presParOf" srcId="{915454E7-C465-2D4B-9465-509D07BAEC8A}" destId="{0F083F7C-7DC9-F944-8D5B-4D4BE6059C91}" srcOrd="1" destOrd="0" presId="urn:microsoft.com/office/officeart/2005/8/layout/hierarchy1"/>
    <dgm:cxn modelId="{352F4A44-3275-7E4A-8511-87BA3420D7AD}" type="presParOf" srcId="{0F083F7C-7DC9-F944-8D5B-4D4BE6059C91}" destId="{B9EEADB0-C1B5-E745-81D2-3D9C580EC618}" srcOrd="0" destOrd="0" presId="urn:microsoft.com/office/officeart/2005/8/layout/hierarchy1"/>
    <dgm:cxn modelId="{EE9C44D7-A021-0843-9868-F284BB5207D5}" type="presParOf" srcId="{B9EEADB0-C1B5-E745-81D2-3D9C580EC618}" destId="{0025FBDC-C936-6148-BE3D-864B6828E4F1}" srcOrd="0" destOrd="0" presId="urn:microsoft.com/office/officeart/2005/8/layout/hierarchy1"/>
    <dgm:cxn modelId="{637027F6-556F-9C46-BBE5-2EB075BEA7BB}" type="presParOf" srcId="{B9EEADB0-C1B5-E745-81D2-3D9C580EC618}" destId="{24839E8C-EEE6-9D42-AD77-D0853645B8E1}" srcOrd="1" destOrd="0" presId="urn:microsoft.com/office/officeart/2005/8/layout/hierarchy1"/>
    <dgm:cxn modelId="{1F1EDB7E-E5C1-AC4A-AF32-5F234E8339FD}" type="presParOf" srcId="{0F083F7C-7DC9-F944-8D5B-4D4BE6059C91}" destId="{E4886272-ADFF-AB4F-B976-02D948906795}"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B053-A107-CC44-A1CB-B3EF508012EA}">
      <dsp:nvSpPr>
        <dsp:cNvPr id="0" name=""/>
        <dsp:cNvSpPr/>
      </dsp:nvSpPr>
      <dsp:spPr>
        <a:xfrm>
          <a:off x="-41184" y="-127380"/>
          <a:ext cx="4929265" cy="313008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99158A-0F17-3642-BBB4-C1368C19642D}">
      <dsp:nvSpPr>
        <dsp:cNvPr id="0" name=""/>
        <dsp:cNvSpPr/>
      </dsp:nvSpPr>
      <dsp:spPr>
        <a:xfrm>
          <a:off x="506511" y="392931"/>
          <a:ext cx="4929265" cy="313008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So DBSCAN did give us different results than KMEANS, but as mentioned in the KMEANS effort, having the proper context and using the suitable model is extremely important, and being very new to this, we stumbled around the forest at night without a flashlight. We learned many things, a few tricks, and not to take unsupervised ML lightly. We also learned that having the correct data to work with and knowing what types of features you can create with that data makes a big difference.</a:t>
          </a:r>
          <a:endParaRPr lang="en-US" sz="1300" kern="1200" dirty="0"/>
        </a:p>
      </dsp:txBody>
      <dsp:txXfrm>
        <a:off x="598188" y="484608"/>
        <a:ext cx="4745911" cy="2946729"/>
      </dsp:txXfrm>
    </dsp:sp>
    <dsp:sp modelId="{0025FBDC-C936-6148-BE3D-864B6828E4F1}">
      <dsp:nvSpPr>
        <dsp:cNvPr id="0" name=""/>
        <dsp:cNvSpPr/>
      </dsp:nvSpPr>
      <dsp:spPr>
        <a:xfrm>
          <a:off x="5940982" y="-95359"/>
          <a:ext cx="4929265" cy="313008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839E8C-EEE6-9D42-AD77-D0853645B8E1}">
      <dsp:nvSpPr>
        <dsp:cNvPr id="0" name=""/>
        <dsp:cNvSpPr/>
      </dsp:nvSpPr>
      <dsp:spPr>
        <a:xfrm>
          <a:off x="6488679" y="424951"/>
          <a:ext cx="4929265" cy="313008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We did find another dataset that was many times bigger, and if we had more time after learning what we learned from these two rounds of unsupervised ML, we would want to apply our experience to that dataset. A considerable part of any dataset is the ETL process, and this more extensive dataset does require quite a bit more effort in the ETL. One thing we wanted to try was a merge since each dataset came from different websites originally. But our time is up, and this is as far as we got. We thank you for stepping through our process with us, and we hope you learned a thing or two about incorporating unsupervised ML into any future project. There is a lot more information to this if you want a more technical explanation of this project. Check out our project </a:t>
          </a:r>
          <a:r>
            <a:rPr lang="en-US" sz="1300" kern="1200"/>
            <a:t>4 at https://github.com/jrfloza12/Project4</a:t>
          </a:r>
        </a:p>
      </dsp:txBody>
      <dsp:txXfrm>
        <a:off x="6580356" y="516628"/>
        <a:ext cx="4745911" cy="294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01:48:59.729"/>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9T01:49:08.281"/>
    </inkml:context>
    <inkml:brush xml:id="br0">
      <inkml:brushProperty name="width" value="0.05" units="cm"/>
      <inkml:brushProperty name="height" value="0.05"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B530F5-12FE-5E48-AEB4-B5F57E9F28BF}" type="datetimeFigureOut">
              <a:rPr lang="en-US" smtClean="0"/>
              <a:t>8/9/23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3E483-1C4F-0E44-A637-992F92CE65A8}" type="slidenum">
              <a:rPr lang="en-US" smtClean="0"/>
              <a:t>‹#›</a:t>
            </a:fld>
            <a:endParaRPr lang="en-US"/>
          </a:p>
        </p:txBody>
      </p:sp>
    </p:spTree>
    <p:extLst>
      <p:ext uri="{BB962C8B-B14F-4D97-AF65-F5344CB8AC3E}">
        <p14:creationId xmlns:p14="http://schemas.microsoft.com/office/powerpoint/2010/main" val="3208021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63E483-1C4F-0E44-A637-992F92CE65A8}" type="slidenum">
              <a:rPr lang="en-US" smtClean="0"/>
              <a:t>1</a:t>
            </a:fld>
            <a:endParaRPr lang="en-US"/>
          </a:p>
        </p:txBody>
      </p:sp>
    </p:spTree>
    <p:extLst>
      <p:ext uri="{BB962C8B-B14F-4D97-AF65-F5344CB8AC3E}">
        <p14:creationId xmlns:p14="http://schemas.microsoft.com/office/powerpoint/2010/main" val="1991155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63E483-1C4F-0E44-A637-992F92CE65A8}" type="slidenum">
              <a:rPr lang="en-US" smtClean="0"/>
              <a:t>10</a:t>
            </a:fld>
            <a:endParaRPr lang="en-US"/>
          </a:p>
        </p:txBody>
      </p:sp>
    </p:spTree>
    <p:extLst>
      <p:ext uri="{BB962C8B-B14F-4D97-AF65-F5344CB8AC3E}">
        <p14:creationId xmlns:p14="http://schemas.microsoft.com/office/powerpoint/2010/main" val="4210819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63E483-1C4F-0E44-A637-992F92CE65A8}" type="slidenum">
              <a:rPr lang="en-US" smtClean="0"/>
              <a:t>11</a:t>
            </a:fld>
            <a:endParaRPr lang="en-US"/>
          </a:p>
        </p:txBody>
      </p:sp>
    </p:spTree>
    <p:extLst>
      <p:ext uri="{BB962C8B-B14F-4D97-AF65-F5344CB8AC3E}">
        <p14:creationId xmlns:p14="http://schemas.microsoft.com/office/powerpoint/2010/main" val="2225143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63E483-1C4F-0E44-A637-992F92CE65A8}" type="slidenum">
              <a:rPr lang="en-US" smtClean="0"/>
              <a:t>13</a:t>
            </a:fld>
            <a:endParaRPr lang="en-US"/>
          </a:p>
        </p:txBody>
      </p:sp>
    </p:spTree>
    <p:extLst>
      <p:ext uri="{BB962C8B-B14F-4D97-AF65-F5344CB8AC3E}">
        <p14:creationId xmlns:p14="http://schemas.microsoft.com/office/powerpoint/2010/main" val="3778411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63E483-1C4F-0E44-A637-992F92CE65A8}" type="slidenum">
              <a:rPr lang="en-US" smtClean="0"/>
              <a:t>15</a:t>
            </a:fld>
            <a:endParaRPr lang="en-US"/>
          </a:p>
        </p:txBody>
      </p:sp>
    </p:spTree>
    <p:extLst>
      <p:ext uri="{BB962C8B-B14F-4D97-AF65-F5344CB8AC3E}">
        <p14:creationId xmlns:p14="http://schemas.microsoft.com/office/powerpoint/2010/main" val="155039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63E483-1C4F-0E44-A637-992F92CE65A8}" type="slidenum">
              <a:rPr lang="en-US" smtClean="0"/>
              <a:t>18</a:t>
            </a:fld>
            <a:endParaRPr lang="en-US"/>
          </a:p>
        </p:txBody>
      </p:sp>
    </p:spTree>
    <p:extLst>
      <p:ext uri="{BB962C8B-B14F-4D97-AF65-F5344CB8AC3E}">
        <p14:creationId xmlns:p14="http://schemas.microsoft.com/office/powerpoint/2010/main" val="865044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up the lines of numbers</a:t>
            </a:r>
          </a:p>
        </p:txBody>
      </p:sp>
      <p:sp>
        <p:nvSpPr>
          <p:cNvPr id="4" name="Slide Number Placeholder 3"/>
          <p:cNvSpPr>
            <a:spLocks noGrp="1"/>
          </p:cNvSpPr>
          <p:nvPr>
            <p:ph type="sldNum" sz="quarter" idx="5"/>
          </p:nvPr>
        </p:nvSpPr>
        <p:spPr/>
        <p:txBody>
          <a:bodyPr/>
          <a:lstStyle/>
          <a:p>
            <a:fld id="{3863E483-1C4F-0E44-A637-992F92CE65A8}" type="slidenum">
              <a:rPr lang="en-US" smtClean="0"/>
              <a:t>19</a:t>
            </a:fld>
            <a:endParaRPr lang="en-US"/>
          </a:p>
        </p:txBody>
      </p:sp>
    </p:spTree>
    <p:extLst>
      <p:ext uri="{BB962C8B-B14F-4D97-AF65-F5344CB8AC3E}">
        <p14:creationId xmlns:p14="http://schemas.microsoft.com/office/powerpoint/2010/main" val="261832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updated picture</a:t>
            </a:r>
          </a:p>
        </p:txBody>
      </p:sp>
      <p:sp>
        <p:nvSpPr>
          <p:cNvPr id="4" name="Slide Number Placeholder 3"/>
          <p:cNvSpPr>
            <a:spLocks noGrp="1"/>
          </p:cNvSpPr>
          <p:nvPr>
            <p:ph type="sldNum" sz="quarter" idx="5"/>
          </p:nvPr>
        </p:nvSpPr>
        <p:spPr/>
        <p:txBody>
          <a:bodyPr/>
          <a:lstStyle/>
          <a:p>
            <a:fld id="{3863E483-1C4F-0E44-A637-992F92CE65A8}" type="slidenum">
              <a:rPr lang="en-US" smtClean="0"/>
              <a:t>20</a:t>
            </a:fld>
            <a:endParaRPr lang="en-US"/>
          </a:p>
        </p:txBody>
      </p:sp>
    </p:spTree>
    <p:extLst>
      <p:ext uri="{BB962C8B-B14F-4D97-AF65-F5344CB8AC3E}">
        <p14:creationId xmlns:p14="http://schemas.microsoft.com/office/powerpoint/2010/main" val="2407168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or stretch</a:t>
            </a:r>
          </a:p>
        </p:txBody>
      </p:sp>
      <p:sp>
        <p:nvSpPr>
          <p:cNvPr id="4" name="Slide Number Placeholder 3"/>
          <p:cNvSpPr>
            <a:spLocks noGrp="1"/>
          </p:cNvSpPr>
          <p:nvPr>
            <p:ph type="sldNum" sz="quarter" idx="5"/>
          </p:nvPr>
        </p:nvSpPr>
        <p:spPr/>
        <p:txBody>
          <a:bodyPr/>
          <a:lstStyle/>
          <a:p>
            <a:fld id="{3863E483-1C4F-0E44-A637-992F92CE65A8}" type="slidenum">
              <a:rPr lang="en-US" smtClean="0"/>
              <a:t>21</a:t>
            </a:fld>
            <a:endParaRPr lang="en-US"/>
          </a:p>
        </p:txBody>
      </p:sp>
    </p:spTree>
    <p:extLst>
      <p:ext uri="{BB962C8B-B14F-4D97-AF65-F5344CB8AC3E}">
        <p14:creationId xmlns:p14="http://schemas.microsoft.com/office/powerpoint/2010/main" val="78580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63E483-1C4F-0E44-A637-992F92CE65A8}" type="slidenum">
              <a:rPr lang="en-US" smtClean="0"/>
              <a:t>22</a:t>
            </a:fld>
            <a:endParaRPr lang="en-US"/>
          </a:p>
        </p:txBody>
      </p:sp>
    </p:spTree>
    <p:extLst>
      <p:ext uri="{BB962C8B-B14F-4D97-AF65-F5344CB8AC3E}">
        <p14:creationId xmlns:p14="http://schemas.microsoft.com/office/powerpoint/2010/main" val="105376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63E483-1C4F-0E44-A637-992F92CE65A8}" type="slidenum">
              <a:rPr lang="en-US" smtClean="0"/>
              <a:t>2</a:t>
            </a:fld>
            <a:endParaRPr lang="en-US"/>
          </a:p>
        </p:txBody>
      </p:sp>
    </p:spTree>
    <p:extLst>
      <p:ext uri="{BB962C8B-B14F-4D97-AF65-F5344CB8AC3E}">
        <p14:creationId xmlns:p14="http://schemas.microsoft.com/office/powerpoint/2010/main" val="2893657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63E483-1C4F-0E44-A637-992F92CE65A8}" type="slidenum">
              <a:rPr lang="en-US" smtClean="0"/>
              <a:t>3</a:t>
            </a:fld>
            <a:endParaRPr lang="en-US"/>
          </a:p>
        </p:txBody>
      </p:sp>
    </p:spTree>
    <p:extLst>
      <p:ext uri="{BB962C8B-B14F-4D97-AF65-F5344CB8AC3E}">
        <p14:creationId xmlns:p14="http://schemas.microsoft.com/office/powerpoint/2010/main" val="94378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63E483-1C4F-0E44-A637-992F92CE65A8}" type="slidenum">
              <a:rPr lang="en-US" smtClean="0"/>
              <a:t>4</a:t>
            </a:fld>
            <a:endParaRPr lang="en-US"/>
          </a:p>
        </p:txBody>
      </p:sp>
    </p:spTree>
    <p:extLst>
      <p:ext uri="{BB962C8B-B14F-4D97-AF65-F5344CB8AC3E}">
        <p14:creationId xmlns:p14="http://schemas.microsoft.com/office/powerpoint/2010/main" val="1841731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63E483-1C4F-0E44-A637-992F92CE65A8}" type="slidenum">
              <a:rPr lang="en-US" smtClean="0"/>
              <a:t>5</a:t>
            </a:fld>
            <a:endParaRPr lang="en-US"/>
          </a:p>
        </p:txBody>
      </p:sp>
    </p:spTree>
    <p:extLst>
      <p:ext uri="{BB962C8B-B14F-4D97-AF65-F5344CB8AC3E}">
        <p14:creationId xmlns:p14="http://schemas.microsoft.com/office/powerpoint/2010/main" val="2289460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63E483-1C4F-0E44-A637-992F92CE65A8}" type="slidenum">
              <a:rPr lang="en-US" smtClean="0"/>
              <a:t>6</a:t>
            </a:fld>
            <a:endParaRPr lang="en-US"/>
          </a:p>
        </p:txBody>
      </p:sp>
    </p:spTree>
    <p:extLst>
      <p:ext uri="{BB962C8B-B14F-4D97-AF65-F5344CB8AC3E}">
        <p14:creationId xmlns:p14="http://schemas.microsoft.com/office/powerpoint/2010/main" val="1187360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63E483-1C4F-0E44-A637-992F92CE65A8}" type="slidenum">
              <a:rPr lang="en-US" smtClean="0"/>
              <a:t>7</a:t>
            </a:fld>
            <a:endParaRPr lang="en-US"/>
          </a:p>
        </p:txBody>
      </p:sp>
    </p:spTree>
    <p:extLst>
      <p:ext uri="{BB962C8B-B14F-4D97-AF65-F5344CB8AC3E}">
        <p14:creationId xmlns:p14="http://schemas.microsoft.com/office/powerpoint/2010/main" val="35722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63E483-1C4F-0E44-A637-992F92CE65A8}" type="slidenum">
              <a:rPr lang="en-US" smtClean="0"/>
              <a:t>8</a:t>
            </a:fld>
            <a:endParaRPr lang="en-US"/>
          </a:p>
        </p:txBody>
      </p:sp>
    </p:spTree>
    <p:extLst>
      <p:ext uri="{BB962C8B-B14F-4D97-AF65-F5344CB8AC3E}">
        <p14:creationId xmlns:p14="http://schemas.microsoft.com/office/powerpoint/2010/main" val="1414898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63E483-1C4F-0E44-A637-992F92CE65A8}" type="slidenum">
              <a:rPr lang="en-US" smtClean="0"/>
              <a:t>9</a:t>
            </a:fld>
            <a:endParaRPr lang="en-US"/>
          </a:p>
        </p:txBody>
      </p:sp>
    </p:spTree>
    <p:extLst>
      <p:ext uri="{BB962C8B-B14F-4D97-AF65-F5344CB8AC3E}">
        <p14:creationId xmlns:p14="http://schemas.microsoft.com/office/powerpoint/2010/main" val="134650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A82EE9-399F-7B40-813E-DD28A27E8FE5}" type="datetimeFigureOut">
              <a:rPr lang="en-US" smtClean="0"/>
              <a:t>8/9/23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155703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A82EE9-399F-7B40-813E-DD28A27E8FE5}" type="datetimeFigureOut">
              <a:rPr lang="en-US" smtClean="0"/>
              <a:t>8/9/23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76709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A82EE9-399F-7B40-813E-DD28A27E8FE5}" type="datetimeFigureOut">
              <a:rPr lang="en-US" smtClean="0"/>
              <a:t>8/9/23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1085661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BA82EE9-399F-7B40-813E-DD28A27E8FE5}" type="datetimeFigureOut">
              <a:rPr lang="en-US" smtClean="0"/>
              <a:t>8/9/23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2766419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BA82EE9-399F-7B40-813E-DD28A27E8FE5}" type="datetimeFigureOut">
              <a:rPr lang="en-US" smtClean="0"/>
              <a:t>8/9/23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3325436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A82EE9-399F-7B40-813E-DD28A27E8FE5}" type="datetimeFigureOut">
              <a:rPr lang="en-US" smtClean="0"/>
              <a:t>8/9/23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328495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A82EE9-399F-7B40-813E-DD28A27E8FE5}" type="datetimeFigureOut">
              <a:rPr lang="en-US" smtClean="0"/>
              <a:t>8/9/23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4085409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82EE9-399F-7B40-813E-DD28A27E8FE5}" type="datetimeFigureOut">
              <a:rPr lang="en-US" smtClean="0"/>
              <a:t>8/9/23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110803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82EE9-399F-7B40-813E-DD28A27E8FE5}" type="datetimeFigureOut">
              <a:rPr lang="en-US" smtClean="0"/>
              <a:t>8/9/23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3752324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82EE9-399F-7B40-813E-DD28A27E8FE5}" type="datetimeFigureOut">
              <a:rPr lang="en-US" smtClean="0"/>
              <a:t>8/9/23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2456556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A82EE9-399F-7B40-813E-DD28A27E8FE5}" type="datetimeFigureOut">
              <a:rPr lang="en-US" smtClean="0"/>
              <a:t>8/9/23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3597955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A82EE9-399F-7B40-813E-DD28A27E8FE5}" type="datetimeFigureOut">
              <a:rPr lang="en-US" smtClean="0"/>
              <a:t>8/9/23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29245385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A82EE9-399F-7B40-813E-DD28A27E8FE5}" type="datetimeFigureOut">
              <a:rPr lang="en-US" smtClean="0"/>
              <a:t>8/9/23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198626151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A82EE9-399F-7B40-813E-DD28A27E8FE5}" type="datetimeFigureOut">
              <a:rPr lang="en-US" smtClean="0"/>
              <a:t>8/9/23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3813653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A82EE9-399F-7B40-813E-DD28A27E8FE5}" type="datetimeFigureOut">
              <a:rPr lang="en-US" smtClean="0"/>
              <a:t>8/9/23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8095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A82EE9-399F-7B40-813E-DD28A27E8FE5}" type="datetimeFigureOut">
              <a:rPr lang="en-US" smtClean="0"/>
              <a:t>8/9/23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185983631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BA82EE9-399F-7B40-813E-DD28A27E8FE5}" type="datetimeFigureOut">
              <a:rPr lang="en-US" smtClean="0"/>
              <a:t>8/9/23</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0F8742E6-F4AB-3445-87BC-E91879D4ED75}" type="slidenum">
              <a:rPr lang="en-US" smtClean="0"/>
              <a:t>‹#›</a:t>
            </a:fld>
            <a:endParaRPr lang="en-US"/>
          </a:p>
        </p:txBody>
      </p:sp>
    </p:spTree>
    <p:extLst>
      <p:ext uri="{BB962C8B-B14F-4D97-AF65-F5344CB8AC3E}">
        <p14:creationId xmlns:p14="http://schemas.microsoft.com/office/powerpoint/2010/main" val="122420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28000"/>
                <a:satMod val="94000"/>
                <a:lumMod val="20000"/>
              </a:schemeClr>
              <a:schemeClr val="bg2">
                <a:tint val="94000"/>
                <a:shade val="84000"/>
                <a:satMod val="148000"/>
                <a:lumMod val="114000"/>
              </a:schemeClr>
            </a:duotone>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BA82EE9-399F-7B40-813E-DD28A27E8FE5}" type="datetimeFigureOut">
              <a:rPr lang="en-US" smtClean="0"/>
              <a:t>8/9/23</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F8742E6-F4AB-3445-87BC-E91879D4ED75}" type="slidenum">
              <a:rPr lang="en-US" smtClean="0"/>
              <a:t>‹#›</a:t>
            </a:fld>
            <a:endParaRPr lang="en-US"/>
          </a:p>
        </p:txBody>
      </p:sp>
    </p:spTree>
    <p:extLst>
      <p:ext uri="{BB962C8B-B14F-4D97-AF65-F5344CB8AC3E}">
        <p14:creationId xmlns:p14="http://schemas.microsoft.com/office/powerpoint/2010/main" val="2529873372"/>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scholarsandstorytellers.com/blog-main/how-narratives-in-video-games-affect-children-and-adolescents"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37.jpg"/><Relationship Id="rId7" Type="http://schemas.openxmlformats.org/officeDocument/2006/relationships/image" Target="../media/image41.svg"/><Relationship Id="rId12"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diagramColors" Target="../diagrams/colors1.xml"/><Relationship Id="rId5" Type="http://schemas.openxmlformats.org/officeDocument/2006/relationships/image" Target="../media/image39.svg"/><Relationship Id="rId10" Type="http://schemas.openxmlformats.org/officeDocument/2006/relationships/diagramQuickStyle" Target="../diagrams/quickStyle1.xml"/><Relationship Id="rId4" Type="http://schemas.openxmlformats.org/officeDocument/2006/relationships/image" Target="../media/image38.png"/><Relationship Id="rId9"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customXml" Target="../ink/ink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group of people playing video games&#10;&#10;Description automatically generated">
            <a:extLst>
              <a:ext uri="{FF2B5EF4-FFF2-40B4-BE49-F238E27FC236}">
                <a16:creationId xmlns:a16="http://schemas.microsoft.com/office/drawing/2014/main" id="{0A6774E2-4EBA-0370-5F55-6822158B8E64}"/>
              </a:ext>
            </a:extLst>
          </p:cNvPr>
          <p:cNvPicPr>
            <a:picLocks noChangeAspect="1"/>
          </p:cNvPicPr>
          <p:nvPr/>
        </p:nvPicPr>
        <p:blipFill rotWithShape="1">
          <a:blip r:embed="rId4">
            <a:duotone>
              <a:prstClr val="black"/>
              <a:schemeClr val="bg1">
                <a:tint val="45000"/>
                <a:satMod val="400000"/>
              </a:schemeClr>
            </a:duotone>
            <a:alphaModFix amt="25000"/>
            <a:extLst>
              <a:ext uri="{837473B0-CC2E-450A-ABE3-18F120FF3D39}">
                <a1611:picAttrSrcUrl xmlns:a1611="http://schemas.microsoft.com/office/drawing/2016/11/main" r:id="rId5"/>
              </a:ext>
            </a:extLst>
          </a:blip>
          <a:srcRect t="10599" b="5131"/>
          <a:stretch/>
        </p:blipFill>
        <p:spPr>
          <a:xfrm>
            <a:off x="20" y="10"/>
            <a:ext cx="12191980" cy="6857990"/>
          </a:xfrm>
          <a:prstGeom prst="rect">
            <a:avLst/>
          </a:prstGeom>
        </p:spPr>
      </p:pic>
      <p:sp>
        <p:nvSpPr>
          <p:cNvPr id="2" name="Title 1">
            <a:extLst>
              <a:ext uri="{FF2B5EF4-FFF2-40B4-BE49-F238E27FC236}">
                <a16:creationId xmlns:a16="http://schemas.microsoft.com/office/drawing/2014/main" id="{AEF0559B-F0A4-B841-5E52-3DC5D00DEC6E}"/>
              </a:ext>
            </a:extLst>
          </p:cNvPr>
          <p:cNvSpPr>
            <a:spLocks noGrp="1"/>
          </p:cNvSpPr>
          <p:nvPr>
            <p:ph type="ctrTitle"/>
          </p:nvPr>
        </p:nvSpPr>
        <p:spPr>
          <a:xfrm>
            <a:off x="1751012" y="609601"/>
            <a:ext cx="8676222" cy="3200400"/>
          </a:xfrm>
        </p:spPr>
        <p:txBody>
          <a:bodyPr>
            <a:normAutofit/>
          </a:bodyPr>
          <a:lstStyle/>
          <a:p>
            <a:r>
              <a:rPr lang="en-US" dirty="0"/>
              <a:t>“Video games”</a:t>
            </a:r>
            <a:br>
              <a:rPr lang="en-US" dirty="0"/>
            </a:br>
            <a:r>
              <a:rPr lang="en-US" dirty="0"/>
              <a:t>what categories make it potentially successful</a:t>
            </a:r>
          </a:p>
        </p:txBody>
      </p:sp>
      <p:sp>
        <p:nvSpPr>
          <p:cNvPr id="3" name="Rectangle 2">
            <a:extLst>
              <a:ext uri="{FF2B5EF4-FFF2-40B4-BE49-F238E27FC236}">
                <a16:creationId xmlns:a16="http://schemas.microsoft.com/office/drawing/2014/main" id="{87E2AF8D-5C38-92AF-3177-1CF2E258EAEF}"/>
              </a:ext>
            </a:extLst>
          </p:cNvPr>
          <p:cNvSpPr/>
          <p:nvPr/>
        </p:nvSpPr>
        <p:spPr>
          <a:xfrm>
            <a:off x="2452772" y="3922457"/>
            <a:ext cx="6550191" cy="923330"/>
          </a:xfrm>
          <a:prstGeom prst="rect">
            <a:avLst/>
          </a:prstGeom>
          <a:noFill/>
        </p:spPr>
        <p:txBody>
          <a:bodyPr wrap="none" lIns="91440" tIns="45720" rIns="91440" bIns="45720">
            <a:spAutoFit/>
          </a:bodyPr>
          <a:lstStyle/>
          <a:p>
            <a:pPr algn="ctr"/>
            <a:r>
              <a:rPr lang="en-US" sz="5400" dirty="0">
                <a:ln w="0"/>
                <a:gradFill>
                  <a:gsLst>
                    <a:gs pos="21000">
                      <a:srgbClr val="53575C"/>
                    </a:gs>
                    <a:gs pos="88000">
                      <a:srgbClr val="C5C7CA"/>
                    </a:gs>
                  </a:gsLst>
                  <a:lin ang="5400000"/>
                </a:gradFill>
              </a:rPr>
              <a:t>,,,Or so we thought</a:t>
            </a:r>
            <a:endParaRPr lang="en-US" sz="5400" b="0" cap="none" spc="0" dirty="0">
              <a:ln w="0"/>
              <a:gradFill>
                <a:gsLst>
                  <a:gs pos="21000">
                    <a:srgbClr val="53575C"/>
                  </a:gs>
                  <a:gs pos="88000">
                    <a:srgbClr val="C5C7CA"/>
                  </a:gs>
                </a:gsLst>
                <a:lin ang="5400000"/>
              </a:gradFill>
              <a:effectLst/>
            </a:endParaRPr>
          </a:p>
        </p:txBody>
      </p:sp>
      <p:sp>
        <p:nvSpPr>
          <p:cNvPr id="4" name="TextBox 3">
            <a:extLst>
              <a:ext uri="{FF2B5EF4-FFF2-40B4-BE49-F238E27FC236}">
                <a16:creationId xmlns:a16="http://schemas.microsoft.com/office/drawing/2014/main" id="{153D65FA-D488-478A-226C-75C81A7ECFD1}"/>
              </a:ext>
            </a:extLst>
          </p:cNvPr>
          <p:cNvSpPr txBox="1"/>
          <p:nvPr/>
        </p:nvSpPr>
        <p:spPr>
          <a:xfrm>
            <a:off x="666502" y="5602068"/>
            <a:ext cx="3572540" cy="523220"/>
          </a:xfrm>
          <a:prstGeom prst="rect">
            <a:avLst/>
          </a:prstGeom>
          <a:noFill/>
        </p:spPr>
        <p:txBody>
          <a:bodyPr wrap="square" rtlCol="0">
            <a:spAutoFit/>
          </a:bodyPr>
          <a:lstStyle/>
          <a:p>
            <a:r>
              <a:rPr lang="en-US" sz="1400" dirty="0"/>
              <a:t>Presented by Sean Papworth &amp; Fidencio Loza</a:t>
            </a:r>
          </a:p>
        </p:txBody>
      </p:sp>
    </p:spTree>
    <p:extLst>
      <p:ext uri="{BB962C8B-B14F-4D97-AF65-F5344CB8AC3E}">
        <p14:creationId xmlns:p14="http://schemas.microsoft.com/office/powerpoint/2010/main" val="15291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0606E1B-B00B-4EA0-91C9-93AF33751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358" y="799063"/>
            <a:ext cx="7009395" cy="5260058"/>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3CF800B-CF15-9FEF-6C20-E02B534805F5}"/>
              </a:ext>
            </a:extLst>
          </p:cNvPr>
          <p:cNvSpPr txBox="1"/>
          <p:nvPr/>
        </p:nvSpPr>
        <p:spPr>
          <a:xfrm>
            <a:off x="475488" y="1289304"/>
            <a:ext cx="3145536" cy="4801314"/>
          </a:xfrm>
          <a:prstGeom prst="rect">
            <a:avLst/>
          </a:prstGeom>
          <a:noFill/>
        </p:spPr>
        <p:txBody>
          <a:bodyPr wrap="square" rtlCol="0">
            <a:spAutoFit/>
          </a:bodyPr>
          <a:lstStyle/>
          <a:p>
            <a:pPr algn="ctr"/>
            <a:r>
              <a:rPr lang="en-US" dirty="0">
                <a:solidFill>
                  <a:schemeClr val="accent6"/>
                </a:solidFill>
              </a:rPr>
              <a:t>Principal Component Analysis</a:t>
            </a:r>
          </a:p>
          <a:p>
            <a:endParaRPr lang="en-US" dirty="0"/>
          </a:p>
          <a:p>
            <a:pPr marL="285750" indent="-285750">
              <a:buFont typeface="Arial" panose="020B0604020202020204" pitchFamily="34" charset="0"/>
              <a:buChar char="•"/>
            </a:pPr>
            <a:r>
              <a:rPr lang="en-US" dirty="0"/>
              <a:t>This should "graph" multi-dimensional clustering on a two-dimensional plane (hopefully).  </a:t>
            </a:r>
          </a:p>
          <a:p>
            <a:pPr marL="285750" indent="-285750">
              <a:buFont typeface="Arial" panose="020B0604020202020204" pitchFamily="34" charset="0"/>
              <a:buChar char="•"/>
            </a:pPr>
            <a:r>
              <a:rPr lang="en-US" dirty="0"/>
              <a:t>Two principal components were used to create this plot.</a:t>
            </a:r>
          </a:p>
          <a:p>
            <a:pPr marL="285750" indent="-285750">
              <a:buFont typeface="Arial" panose="020B0604020202020204" pitchFamily="34" charset="0"/>
              <a:buChar char="•"/>
            </a:pPr>
            <a:r>
              <a:rPr lang="en-US" dirty="0"/>
              <a:t>Clearly shows different clusters.</a:t>
            </a:r>
          </a:p>
          <a:p>
            <a:pPr marL="285750" indent="-285750">
              <a:buFont typeface="Arial" panose="020B0604020202020204" pitchFamily="34" charset="0"/>
              <a:buChar char="•"/>
            </a:pPr>
            <a:r>
              <a:rPr lang="en-US" dirty="0"/>
              <a:t>Looks pretty but doesn’t tell the full story.</a:t>
            </a:r>
          </a:p>
          <a:p>
            <a:pPr marL="285750" indent="-285750">
              <a:buFont typeface="Arial" panose="020B0604020202020204" pitchFamily="34" charset="0"/>
              <a:buChar char="•"/>
            </a:pPr>
            <a:r>
              <a:rPr lang="en-US" dirty="0"/>
              <a:t>Only accounts for 25% of the information.</a:t>
            </a:r>
          </a:p>
        </p:txBody>
      </p:sp>
      <p:pic>
        <p:nvPicPr>
          <p:cNvPr id="6" name="Picture 5" descr="A colorful diagram of a cluster&#10;&#10;Description automatically generated with medium confidence">
            <a:extLst>
              <a:ext uri="{FF2B5EF4-FFF2-40B4-BE49-F238E27FC236}">
                <a16:creationId xmlns:a16="http://schemas.microsoft.com/office/drawing/2014/main" id="{2043A412-B4A3-A644-4448-3AB324EBA67A}"/>
              </a:ext>
            </a:extLst>
          </p:cNvPr>
          <p:cNvPicPr>
            <a:picLocks noChangeAspect="1"/>
          </p:cNvPicPr>
          <p:nvPr/>
        </p:nvPicPr>
        <p:blipFill>
          <a:blip r:embed="rId4"/>
          <a:stretch>
            <a:fillRect/>
          </a:stretch>
        </p:blipFill>
        <p:spPr>
          <a:xfrm>
            <a:off x="4327450" y="943282"/>
            <a:ext cx="6475228" cy="4989944"/>
          </a:xfrm>
          <a:prstGeom prst="rect">
            <a:avLst/>
          </a:prstGeom>
        </p:spPr>
      </p:pic>
    </p:spTree>
    <p:extLst>
      <p:ext uri="{BB962C8B-B14F-4D97-AF65-F5344CB8AC3E}">
        <p14:creationId xmlns:p14="http://schemas.microsoft.com/office/powerpoint/2010/main" val="1904228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6651B3B-2F8A-4E48-BEA0-5D35421C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different colored lines&#10;&#10;Description automatically generated">
            <a:extLst>
              <a:ext uri="{FF2B5EF4-FFF2-40B4-BE49-F238E27FC236}">
                <a16:creationId xmlns:a16="http://schemas.microsoft.com/office/drawing/2014/main" id="{A9A770D5-32D9-0650-950B-ED9BE1C53B74}"/>
              </a:ext>
            </a:extLst>
          </p:cNvPr>
          <p:cNvPicPr>
            <a:picLocks noChangeAspect="1"/>
          </p:cNvPicPr>
          <p:nvPr/>
        </p:nvPicPr>
        <p:blipFill>
          <a:blip r:embed="rId3"/>
          <a:stretch>
            <a:fillRect/>
          </a:stretch>
        </p:blipFill>
        <p:spPr>
          <a:xfrm>
            <a:off x="2138964" y="279201"/>
            <a:ext cx="4950852" cy="2236177"/>
          </a:xfrm>
          <a:prstGeom prst="rect">
            <a:avLst/>
          </a:prstGeom>
        </p:spPr>
      </p:pic>
      <p:sp>
        <p:nvSpPr>
          <p:cNvPr id="16" name="Rectangle 15">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7"/>
            <a:ext cx="7566298" cy="82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different colored lines&#10;&#10;Description automatically generated">
            <a:extLst>
              <a:ext uri="{FF2B5EF4-FFF2-40B4-BE49-F238E27FC236}">
                <a16:creationId xmlns:a16="http://schemas.microsoft.com/office/drawing/2014/main" id="{A59747B6-7279-29A3-7F3F-F94DE29FC6B6}"/>
              </a:ext>
            </a:extLst>
          </p:cNvPr>
          <p:cNvPicPr>
            <a:picLocks noChangeAspect="1"/>
          </p:cNvPicPr>
          <p:nvPr/>
        </p:nvPicPr>
        <p:blipFill>
          <a:blip r:embed="rId4"/>
          <a:stretch>
            <a:fillRect/>
          </a:stretch>
        </p:blipFill>
        <p:spPr>
          <a:xfrm>
            <a:off x="7779807" y="950265"/>
            <a:ext cx="4272537" cy="2630614"/>
          </a:xfrm>
          <a:prstGeom prst="rect">
            <a:avLst/>
          </a:prstGeom>
        </p:spPr>
      </p:pic>
      <p:sp>
        <p:nvSpPr>
          <p:cNvPr id="18" name="Rectangle 17">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82296"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lines&#10;&#10;Description automatically generated">
            <a:extLst>
              <a:ext uri="{FF2B5EF4-FFF2-40B4-BE49-F238E27FC236}">
                <a16:creationId xmlns:a16="http://schemas.microsoft.com/office/drawing/2014/main" id="{9B3EDA2A-E4E4-62D3-2157-D365515A30B3}"/>
              </a:ext>
            </a:extLst>
          </p:cNvPr>
          <p:cNvPicPr>
            <a:picLocks noChangeAspect="1"/>
          </p:cNvPicPr>
          <p:nvPr/>
        </p:nvPicPr>
        <p:blipFill>
          <a:blip r:embed="rId5"/>
          <a:stretch>
            <a:fillRect/>
          </a:stretch>
        </p:blipFill>
        <p:spPr>
          <a:xfrm>
            <a:off x="835765" y="3714228"/>
            <a:ext cx="6253537" cy="2976858"/>
          </a:xfrm>
          <a:prstGeom prst="rect">
            <a:avLst/>
          </a:prstGeom>
        </p:spPr>
      </p:pic>
      <p:sp>
        <p:nvSpPr>
          <p:cNvPr id="20" name="Rectangle 19">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colored lines&#10;&#10;Description automatically generated">
            <a:extLst>
              <a:ext uri="{FF2B5EF4-FFF2-40B4-BE49-F238E27FC236}">
                <a16:creationId xmlns:a16="http://schemas.microsoft.com/office/drawing/2014/main" id="{2102D02D-2689-37EC-9AAE-AF5450D50A87}"/>
              </a:ext>
            </a:extLst>
          </p:cNvPr>
          <p:cNvPicPr>
            <a:picLocks noChangeAspect="1"/>
          </p:cNvPicPr>
          <p:nvPr/>
        </p:nvPicPr>
        <p:blipFill>
          <a:blip r:embed="rId6"/>
          <a:stretch>
            <a:fillRect/>
          </a:stretch>
        </p:blipFill>
        <p:spPr>
          <a:xfrm>
            <a:off x="7919961" y="4691353"/>
            <a:ext cx="3781896" cy="1900402"/>
          </a:xfrm>
          <a:prstGeom prst="rect">
            <a:avLst/>
          </a:prstGeom>
        </p:spPr>
      </p:pic>
      <p:sp>
        <p:nvSpPr>
          <p:cNvPr id="4" name="TextBox 3">
            <a:extLst>
              <a:ext uri="{FF2B5EF4-FFF2-40B4-BE49-F238E27FC236}">
                <a16:creationId xmlns:a16="http://schemas.microsoft.com/office/drawing/2014/main" id="{78E252A3-E9FE-6728-B2D5-3FABD657C80F}"/>
              </a:ext>
            </a:extLst>
          </p:cNvPr>
          <p:cNvSpPr txBox="1"/>
          <p:nvPr/>
        </p:nvSpPr>
        <p:spPr>
          <a:xfrm>
            <a:off x="411480" y="676656"/>
            <a:ext cx="1609344" cy="923330"/>
          </a:xfrm>
          <a:prstGeom prst="rect">
            <a:avLst/>
          </a:prstGeom>
          <a:noFill/>
        </p:spPr>
        <p:txBody>
          <a:bodyPr wrap="square" rtlCol="0">
            <a:spAutoFit/>
          </a:bodyPr>
          <a:lstStyle/>
          <a:p>
            <a:pPr algn="ctr"/>
            <a:r>
              <a:rPr lang="en-US" dirty="0"/>
              <a:t>Decade proportion from 1980</a:t>
            </a:r>
          </a:p>
        </p:txBody>
      </p:sp>
      <p:sp>
        <p:nvSpPr>
          <p:cNvPr id="6" name="TextBox 5">
            <a:extLst>
              <a:ext uri="{FF2B5EF4-FFF2-40B4-BE49-F238E27FC236}">
                <a16:creationId xmlns:a16="http://schemas.microsoft.com/office/drawing/2014/main" id="{5B2CC533-A18B-97C2-7AE4-9433DEC73088}"/>
              </a:ext>
            </a:extLst>
          </p:cNvPr>
          <p:cNvSpPr txBox="1"/>
          <p:nvPr/>
        </p:nvSpPr>
        <p:spPr>
          <a:xfrm>
            <a:off x="3023922" y="3025940"/>
            <a:ext cx="2423029" cy="646331"/>
          </a:xfrm>
          <a:prstGeom prst="rect">
            <a:avLst/>
          </a:prstGeom>
          <a:noFill/>
        </p:spPr>
        <p:txBody>
          <a:bodyPr wrap="square" rtlCol="0">
            <a:spAutoFit/>
          </a:bodyPr>
          <a:lstStyle/>
          <a:p>
            <a:pPr algn="ctr"/>
            <a:r>
              <a:rPr lang="en-US" dirty="0"/>
              <a:t>Decade proportion from 2010</a:t>
            </a:r>
          </a:p>
        </p:txBody>
      </p:sp>
      <p:sp>
        <p:nvSpPr>
          <p:cNvPr id="8" name="TextBox 7">
            <a:extLst>
              <a:ext uri="{FF2B5EF4-FFF2-40B4-BE49-F238E27FC236}">
                <a16:creationId xmlns:a16="http://schemas.microsoft.com/office/drawing/2014/main" id="{A31F0EBA-EF15-C0C0-D669-9EE3FB8C40BC}"/>
              </a:ext>
            </a:extLst>
          </p:cNvPr>
          <p:cNvSpPr txBox="1"/>
          <p:nvPr/>
        </p:nvSpPr>
        <p:spPr>
          <a:xfrm>
            <a:off x="8167510" y="332495"/>
            <a:ext cx="3506088" cy="369332"/>
          </a:xfrm>
          <a:prstGeom prst="rect">
            <a:avLst/>
          </a:prstGeom>
          <a:noFill/>
        </p:spPr>
        <p:txBody>
          <a:bodyPr wrap="none" rtlCol="0">
            <a:spAutoFit/>
          </a:bodyPr>
          <a:lstStyle/>
          <a:p>
            <a:r>
              <a:rPr lang="en-US" dirty="0"/>
              <a:t>Decade proportion from 1990</a:t>
            </a:r>
          </a:p>
        </p:txBody>
      </p:sp>
      <p:sp>
        <p:nvSpPr>
          <p:cNvPr id="10" name="TextBox 9">
            <a:extLst>
              <a:ext uri="{FF2B5EF4-FFF2-40B4-BE49-F238E27FC236}">
                <a16:creationId xmlns:a16="http://schemas.microsoft.com/office/drawing/2014/main" id="{19B6C872-7008-CED5-8AE7-50B3A7A27834}"/>
              </a:ext>
            </a:extLst>
          </p:cNvPr>
          <p:cNvSpPr txBox="1"/>
          <p:nvPr/>
        </p:nvSpPr>
        <p:spPr>
          <a:xfrm>
            <a:off x="8126106" y="4227386"/>
            <a:ext cx="3506088" cy="369332"/>
          </a:xfrm>
          <a:prstGeom prst="rect">
            <a:avLst/>
          </a:prstGeom>
          <a:noFill/>
        </p:spPr>
        <p:txBody>
          <a:bodyPr wrap="square" rtlCol="0">
            <a:spAutoFit/>
          </a:bodyPr>
          <a:lstStyle/>
          <a:p>
            <a:r>
              <a:rPr lang="en-US" dirty="0"/>
              <a:t>Decade proportion from 2000</a:t>
            </a:r>
          </a:p>
        </p:txBody>
      </p:sp>
    </p:spTree>
    <p:extLst>
      <p:ext uri="{BB962C8B-B14F-4D97-AF65-F5344CB8AC3E}">
        <p14:creationId xmlns:p14="http://schemas.microsoft.com/office/powerpoint/2010/main" val="3438123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ounded Rectangle 7">
            <a:extLst>
              <a:ext uri="{FF2B5EF4-FFF2-40B4-BE49-F238E27FC236}">
                <a16:creationId xmlns:a16="http://schemas.microsoft.com/office/drawing/2014/main" id="{39E070B6-4D30-4C7F-8768-44810B0B4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0720"/>
            <a:ext cx="10928687" cy="559381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e chart with text on it with Crust in the background&#10;&#10;Description automatically generated">
            <a:extLst>
              <a:ext uri="{FF2B5EF4-FFF2-40B4-BE49-F238E27FC236}">
                <a16:creationId xmlns:a16="http://schemas.microsoft.com/office/drawing/2014/main" id="{F47FFAAF-386B-62CC-8EBA-3946BD36AD90}"/>
              </a:ext>
            </a:extLst>
          </p:cNvPr>
          <p:cNvPicPr>
            <a:picLocks noChangeAspect="1"/>
          </p:cNvPicPr>
          <p:nvPr/>
        </p:nvPicPr>
        <p:blipFill rotWithShape="1">
          <a:blip r:embed="rId3"/>
          <a:srcRect r="2900" b="2"/>
          <a:stretch/>
        </p:blipFill>
        <p:spPr>
          <a:xfrm>
            <a:off x="1127345" y="1103321"/>
            <a:ext cx="4900032" cy="4629978"/>
          </a:xfrm>
          <a:prstGeom prst="rect">
            <a:avLst/>
          </a:prstGeom>
        </p:spPr>
      </p:pic>
      <p:pic>
        <p:nvPicPr>
          <p:cNvPr id="6" name="Picture 5" descr="A blue circle with text on it&#10;&#10;Description automatically generated">
            <a:extLst>
              <a:ext uri="{FF2B5EF4-FFF2-40B4-BE49-F238E27FC236}">
                <a16:creationId xmlns:a16="http://schemas.microsoft.com/office/drawing/2014/main" id="{7C2A4017-61F2-20B6-F623-581F9870B2BB}"/>
              </a:ext>
            </a:extLst>
          </p:cNvPr>
          <p:cNvPicPr>
            <a:picLocks noChangeAspect="1"/>
          </p:cNvPicPr>
          <p:nvPr/>
        </p:nvPicPr>
        <p:blipFill rotWithShape="1">
          <a:blip r:embed="rId4"/>
          <a:srcRect r="9513"/>
          <a:stretch/>
        </p:blipFill>
        <p:spPr>
          <a:xfrm>
            <a:off x="6188243" y="1103321"/>
            <a:ext cx="4900032" cy="4629978"/>
          </a:xfrm>
          <a:prstGeom prst="rect">
            <a:avLst/>
          </a:prstGeom>
        </p:spPr>
      </p:pic>
    </p:spTree>
    <p:extLst>
      <p:ext uri="{BB962C8B-B14F-4D97-AF65-F5344CB8AC3E}">
        <p14:creationId xmlns:p14="http://schemas.microsoft.com/office/powerpoint/2010/main" val="315266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7" name="Rounded Rectangle 7">
            <a:extLst>
              <a:ext uri="{FF2B5EF4-FFF2-40B4-BE49-F238E27FC236}">
                <a16:creationId xmlns:a16="http://schemas.microsoft.com/office/drawing/2014/main" id="{39E070B6-4D30-4C7F-8768-44810B0B4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0720"/>
            <a:ext cx="10928687" cy="559381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e chart with text on it&#10;&#10;Description automatically generated">
            <a:extLst>
              <a:ext uri="{FF2B5EF4-FFF2-40B4-BE49-F238E27FC236}">
                <a16:creationId xmlns:a16="http://schemas.microsoft.com/office/drawing/2014/main" id="{886D7E0B-1FE9-1CFB-0DA0-582736D03AAD}"/>
              </a:ext>
            </a:extLst>
          </p:cNvPr>
          <p:cNvPicPr>
            <a:picLocks noChangeAspect="1"/>
          </p:cNvPicPr>
          <p:nvPr/>
        </p:nvPicPr>
        <p:blipFill rotWithShape="1">
          <a:blip r:embed="rId4"/>
          <a:srcRect r="-1" b="1317"/>
          <a:stretch/>
        </p:blipFill>
        <p:spPr>
          <a:xfrm>
            <a:off x="1127345" y="1103321"/>
            <a:ext cx="4900032" cy="4629978"/>
          </a:xfrm>
          <a:prstGeom prst="rect">
            <a:avLst/>
          </a:prstGeom>
        </p:spPr>
      </p:pic>
      <p:pic>
        <p:nvPicPr>
          <p:cNvPr id="4" name="Picture 3" descr="A pie chart with different colored circles&#10;&#10;Description automatically generated">
            <a:extLst>
              <a:ext uri="{FF2B5EF4-FFF2-40B4-BE49-F238E27FC236}">
                <a16:creationId xmlns:a16="http://schemas.microsoft.com/office/drawing/2014/main" id="{F5589A27-7AD3-CE90-7039-E7CC1061F836}"/>
              </a:ext>
            </a:extLst>
          </p:cNvPr>
          <p:cNvPicPr>
            <a:picLocks noChangeAspect="1"/>
          </p:cNvPicPr>
          <p:nvPr/>
        </p:nvPicPr>
        <p:blipFill rotWithShape="1">
          <a:blip r:embed="rId5"/>
          <a:srcRect l="5812" r="1846" b="-3"/>
          <a:stretch/>
        </p:blipFill>
        <p:spPr>
          <a:xfrm>
            <a:off x="6188243" y="1103321"/>
            <a:ext cx="4900032" cy="4629978"/>
          </a:xfrm>
          <a:prstGeom prst="rect">
            <a:avLst/>
          </a:prstGeom>
        </p:spPr>
      </p:pic>
    </p:spTree>
    <p:extLst>
      <p:ext uri="{BB962C8B-B14F-4D97-AF65-F5344CB8AC3E}">
        <p14:creationId xmlns:p14="http://schemas.microsoft.com/office/powerpoint/2010/main" val="1021208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4" name="Graphic 13" descr="Volume with solid fill">
            <a:extLst>
              <a:ext uri="{FF2B5EF4-FFF2-40B4-BE49-F238E27FC236}">
                <a16:creationId xmlns:a16="http://schemas.microsoft.com/office/drawing/2014/main" id="{9BC605BC-AE99-E3CF-0414-C454F9A3E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1786" y="609600"/>
            <a:ext cx="2057399" cy="205739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A07CB20-678F-3561-9074-B9123B9FD7C8}"/>
              </a:ext>
            </a:extLst>
          </p:cNvPr>
          <p:cNvSpPr txBox="1"/>
          <p:nvPr/>
        </p:nvSpPr>
        <p:spPr>
          <a:xfrm>
            <a:off x="1143000" y="2774425"/>
            <a:ext cx="6132446" cy="3288445"/>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tx1"/>
              </a:buClr>
              <a:buSzPct val="100000"/>
              <a:buFont typeface="Arial"/>
              <a:buChar char="•"/>
            </a:pPr>
            <a:r>
              <a:rPr lang="en-US" sz="15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KMEANS was a good start but may have not been the best fit for our data set. This is why we opted for DBSCAN as the next approach.</a:t>
            </a:r>
          </a:p>
          <a:p>
            <a:pPr>
              <a:lnSpc>
                <a:spcPct val="90000"/>
              </a:lnSpc>
              <a:spcBef>
                <a:spcPct val="20000"/>
              </a:spcBef>
              <a:spcAft>
                <a:spcPts val="600"/>
              </a:spcAft>
              <a:buClr>
                <a:schemeClr val="tx1"/>
              </a:buClr>
              <a:buSzPct val="100000"/>
              <a:buFont typeface="Arial"/>
              <a:buChar char="•"/>
            </a:pPr>
            <a:r>
              <a:rPr lang="en-US" sz="1500" b="0" i="0" u="none" strike="noStrike"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The biggest difference between KMEANS and DBSCAN is that DBSCAN is a density-based clustering algorithm, which can be used to find clusters of any shape in a data set containing noise and outliers, and its clustering algorithm that could be useful in grouping together games with similar characteristics, for example, by the genre, rating, number of votes, etc.</a:t>
            </a:r>
            <a:endParaRPr lang="en-US" sz="15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lnSpc>
                <a:spcPct val="90000"/>
              </a:lnSpc>
              <a:spcBef>
                <a:spcPct val="20000"/>
              </a:spcBef>
              <a:spcAft>
                <a:spcPts val="600"/>
              </a:spcAft>
              <a:buClr>
                <a:schemeClr val="tx1"/>
              </a:buClr>
              <a:buSzPct val="100000"/>
              <a:buFont typeface="Arial"/>
              <a:buChar char="•"/>
            </a:pPr>
            <a:endParaRPr lang="en-US" sz="15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lnSpc>
                <a:spcPct val="90000"/>
              </a:lnSpc>
              <a:spcBef>
                <a:spcPct val="20000"/>
              </a:spcBef>
              <a:spcAft>
                <a:spcPts val="600"/>
              </a:spcAft>
              <a:buClr>
                <a:schemeClr val="tx1"/>
              </a:buClr>
              <a:buSzPct val="100000"/>
              <a:buFont typeface="Arial"/>
              <a:buChar char="•"/>
            </a:pPr>
            <a:r>
              <a:rPr lang="en-US" sz="15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We used the same data set and created the model as well as fit the model with the default parameters producing 84 clusters vs the 10 clusters from KMEANS ”Elbow”.</a:t>
            </a:r>
          </a:p>
        </p:txBody>
      </p:sp>
      <p:pic>
        <p:nvPicPr>
          <p:cNvPr id="12" name="Graphic 11" descr="Zoom out with solid fill">
            <a:extLst>
              <a:ext uri="{FF2B5EF4-FFF2-40B4-BE49-F238E27FC236}">
                <a16:creationId xmlns:a16="http://schemas.microsoft.com/office/drawing/2014/main" id="{0BF59116-650D-CF28-497E-C2DD5936E7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0200" y="2918297"/>
            <a:ext cx="3039797" cy="3039797"/>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7" name="Rectangle 16">
            <a:extLst>
              <a:ext uri="{FF2B5EF4-FFF2-40B4-BE49-F238E27FC236}">
                <a16:creationId xmlns:a16="http://schemas.microsoft.com/office/drawing/2014/main" id="{4D403A5D-E53D-EBF7-B100-6F089C6E54CB}"/>
              </a:ext>
            </a:extLst>
          </p:cNvPr>
          <p:cNvSpPr/>
          <p:nvPr/>
        </p:nvSpPr>
        <p:spPr>
          <a:xfrm>
            <a:off x="556371" y="1316664"/>
            <a:ext cx="6684843"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DBSCAN Approach</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937358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A graph of a graph&#10;&#10;Description automatically generated">
            <a:extLst>
              <a:ext uri="{FF2B5EF4-FFF2-40B4-BE49-F238E27FC236}">
                <a16:creationId xmlns:a16="http://schemas.microsoft.com/office/drawing/2014/main" id="{2D83A385-8DC0-A369-4395-2821424EE109}"/>
              </a:ext>
            </a:extLst>
          </p:cNvPr>
          <p:cNvPicPr>
            <a:picLocks noChangeAspect="1"/>
          </p:cNvPicPr>
          <p:nvPr/>
        </p:nvPicPr>
        <p:blipFill>
          <a:blip r:embed="rId4"/>
          <a:stretch>
            <a:fillRect/>
          </a:stretch>
        </p:blipFill>
        <p:spPr>
          <a:xfrm>
            <a:off x="636915" y="941206"/>
            <a:ext cx="6915663" cy="497927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9172CB45-A2E6-0FEA-3237-0DE95BD19B68}"/>
              </a:ext>
            </a:extLst>
          </p:cNvPr>
          <p:cNvSpPr txBox="1"/>
          <p:nvPr/>
        </p:nvSpPr>
        <p:spPr>
          <a:xfrm>
            <a:off x="7886700" y="1536174"/>
            <a:ext cx="3886200" cy="3447098"/>
          </a:xfrm>
          <a:prstGeom prst="rect">
            <a:avLst/>
          </a:prstGeom>
          <a:noFill/>
        </p:spPr>
        <p:txBody>
          <a:bodyPr wrap="square" rtlCol="0">
            <a:spAutoFit/>
          </a:bodyPr>
          <a:lstStyle/>
          <a:p>
            <a:pPr algn="ctr"/>
            <a:r>
              <a:rPr lang="en-US" sz="1600" b="1" dirty="0">
                <a:solidFill>
                  <a:schemeClr val="accent6"/>
                </a:solidFill>
              </a:rPr>
              <a:t>Are the default parameters the correct ones for our dataset?</a:t>
            </a:r>
          </a:p>
          <a:p>
            <a:endParaRPr lang="en-US" sz="1600" dirty="0"/>
          </a:p>
          <a:p>
            <a:pPr marL="285750" indent="-285750">
              <a:buFont typeface="Arial" panose="020B0604020202020204" pitchFamily="34" charset="0"/>
              <a:buChar char="•"/>
            </a:pPr>
            <a:r>
              <a:rPr lang="en-US" sz="1400" dirty="0"/>
              <a:t>A way to start this was by looking at a histogram plot of the pairwise distances in the dataset to help guide a choice of eps.</a:t>
            </a:r>
          </a:p>
          <a:p>
            <a:pPr marL="285750" indent="-285750">
              <a:buFont typeface="Arial" panose="020B0604020202020204" pitchFamily="34" charset="0"/>
              <a:buChar char="•"/>
            </a:pPr>
            <a:r>
              <a:rPr lang="en-US" sz="1400" dirty="0"/>
              <a:t>The process of looking at a histogram plot involves calculating the distance between each pair of points in the dataset, and then plotting a histogram of these distances.</a:t>
            </a:r>
          </a:p>
          <a:p>
            <a:pPr marL="285750" indent="-285750">
              <a:buFont typeface="Arial" panose="020B0604020202020204" pitchFamily="34" charset="0"/>
              <a:buChar char="•"/>
            </a:pPr>
            <a:r>
              <a:rPr lang="en-US" sz="1400" dirty="0"/>
              <a:t>This histogram is used to get a sense of what the eps value could be for the next run</a:t>
            </a:r>
            <a:r>
              <a:rPr lang="en-US" sz="1600" dirty="0"/>
              <a:t>.</a:t>
            </a:r>
          </a:p>
        </p:txBody>
      </p:sp>
      <p:sp>
        <p:nvSpPr>
          <p:cNvPr id="2" name="TextBox 1">
            <a:extLst>
              <a:ext uri="{FF2B5EF4-FFF2-40B4-BE49-F238E27FC236}">
                <a16:creationId xmlns:a16="http://schemas.microsoft.com/office/drawing/2014/main" id="{D05CE91E-DBB6-4980-7C88-C0E9749BB2EA}"/>
              </a:ext>
            </a:extLst>
          </p:cNvPr>
          <p:cNvSpPr txBox="1"/>
          <p:nvPr/>
        </p:nvSpPr>
        <p:spPr>
          <a:xfrm>
            <a:off x="7886700" y="5274210"/>
            <a:ext cx="3179135"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But,,,,, it didn’t work…</a:t>
            </a:r>
          </a:p>
        </p:txBody>
      </p:sp>
    </p:spTree>
    <p:extLst>
      <p:ext uri="{BB962C8B-B14F-4D97-AF65-F5344CB8AC3E}">
        <p14:creationId xmlns:p14="http://schemas.microsoft.com/office/powerpoint/2010/main" val="250664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BB8CA088-A193-488D-A459-7D9D55417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477" y="799063"/>
            <a:ext cx="7009395" cy="5260058"/>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diagram with a chart of different colors&#10;&#10;Description automatically generated with medium confidence">
            <a:extLst>
              <a:ext uri="{FF2B5EF4-FFF2-40B4-BE49-F238E27FC236}">
                <a16:creationId xmlns:a16="http://schemas.microsoft.com/office/drawing/2014/main" id="{F48E80E6-A716-CA26-281B-4CBF1213EF1B}"/>
              </a:ext>
            </a:extLst>
          </p:cNvPr>
          <p:cNvPicPr>
            <a:picLocks noChangeAspect="1"/>
          </p:cNvPicPr>
          <p:nvPr/>
        </p:nvPicPr>
        <p:blipFill>
          <a:blip r:embed="rId3"/>
          <a:stretch>
            <a:fillRect/>
          </a:stretch>
        </p:blipFill>
        <p:spPr>
          <a:xfrm>
            <a:off x="1594884" y="860921"/>
            <a:ext cx="6028660" cy="5109290"/>
          </a:xfrm>
          <a:prstGeom prst="rect">
            <a:avLst/>
          </a:prstGeom>
        </p:spPr>
      </p:pic>
      <p:sp>
        <p:nvSpPr>
          <p:cNvPr id="4" name="TextBox 3">
            <a:extLst>
              <a:ext uri="{FF2B5EF4-FFF2-40B4-BE49-F238E27FC236}">
                <a16:creationId xmlns:a16="http://schemas.microsoft.com/office/drawing/2014/main" id="{07FC010F-1369-E740-5362-40A94D35C93D}"/>
              </a:ext>
            </a:extLst>
          </p:cNvPr>
          <p:cNvSpPr txBox="1"/>
          <p:nvPr/>
        </p:nvSpPr>
        <p:spPr>
          <a:xfrm>
            <a:off x="8493339" y="2095500"/>
            <a:ext cx="324500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Two Principal Components  Parameters used.</a:t>
            </a:r>
          </a:p>
          <a:p>
            <a:pPr marL="285750" indent="-285750">
              <a:buFont typeface="Arial" panose="020B0604020202020204" pitchFamily="34" charset="0"/>
              <a:buChar char="•"/>
            </a:pPr>
            <a:r>
              <a:rPr lang="en-US" dirty="0"/>
              <a:t>The Same method as KMEANS was used.</a:t>
            </a:r>
          </a:p>
          <a:p>
            <a:pPr marL="285750" indent="-285750">
              <a:buFont typeface="Arial" panose="020B0604020202020204" pitchFamily="34" charset="0"/>
              <a:buChar char="•"/>
            </a:pPr>
            <a:r>
              <a:rPr lang="en-US" dirty="0"/>
              <a:t>Unfortunately, it was not the best presentation.</a:t>
            </a:r>
          </a:p>
          <a:p>
            <a:pPr marL="285750" indent="-285750">
              <a:buFont typeface="Arial" panose="020B0604020202020204" pitchFamily="34" charset="0"/>
              <a:buChar char="•"/>
            </a:pPr>
            <a:r>
              <a:rPr lang="en-US" dirty="0"/>
              <a:t>Clearly shows the noise cluster including outliers.</a:t>
            </a:r>
          </a:p>
        </p:txBody>
      </p:sp>
      <p:sp>
        <p:nvSpPr>
          <p:cNvPr id="2" name="TextBox 1">
            <a:extLst>
              <a:ext uri="{FF2B5EF4-FFF2-40B4-BE49-F238E27FC236}">
                <a16:creationId xmlns:a16="http://schemas.microsoft.com/office/drawing/2014/main" id="{590D7F9C-3259-F859-611B-99D5D4315794}"/>
              </a:ext>
            </a:extLst>
          </p:cNvPr>
          <p:cNvSpPr txBox="1"/>
          <p:nvPr/>
        </p:nvSpPr>
        <p:spPr>
          <a:xfrm>
            <a:off x="9101470" y="1286540"/>
            <a:ext cx="1694695" cy="369332"/>
          </a:xfrm>
          <a:prstGeom prst="rect">
            <a:avLst/>
          </a:prstGeom>
          <a:noFill/>
        </p:spPr>
        <p:txBody>
          <a:bodyPr wrap="none" rtlCol="0">
            <a:spAutoFit/>
          </a:bodyPr>
          <a:lstStyle/>
          <a:p>
            <a:r>
              <a:rPr lang="en-US" b="1" dirty="0">
                <a:solidFill>
                  <a:schemeClr val="accent6"/>
                </a:solidFill>
              </a:rPr>
              <a:t>DBSCAN PCA</a:t>
            </a:r>
          </a:p>
        </p:txBody>
      </p:sp>
    </p:spTree>
    <p:extLst>
      <p:ext uri="{BB962C8B-B14F-4D97-AF65-F5344CB8AC3E}">
        <p14:creationId xmlns:p14="http://schemas.microsoft.com/office/powerpoint/2010/main" val="3929830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5" name="Rounded Rectangle 7">
            <a:extLst>
              <a:ext uri="{FF2B5EF4-FFF2-40B4-BE49-F238E27FC236}">
                <a16:creationId xmlns:a16="http://schemas.microsoft.com/office/drawing/2014/main" id="{BB8CA088-A193-488D-A459-7D9D55417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477" y="799063"/>
            <a:ext cx="7009395" cy="5260058"/>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luster of dots&#10;&#10;Description automatically generated">
            <a:extLst>
              <a:ext uri="{FF2B5EF4-FFF2-40B4-BE49-F238E27FC236}">
                <a16:creationId xmlns:a16="http://schemas.microsoft.com/office/drawing/2014/main" id="{6C693CFE-4D9A-A5DF-A3EE-6ED1D27D80C8}"/>
              </a:ext>
            </a:extLst>
          </p:cNvPr>
          <p:cNvPicPr>
            <a:picLocks noChangeAspect="1"/>
          </p:cNvPicPr>
          <p:nvPr/>
        </p:nvPicPr>
        <p:blipFill>
          <a:blip r:embed="rId3"/>
          <a:stretch>
            <a:fillRect/>
          </a:stretch>
        </p:blipFill>
        <p:spPr>
          <a:xfrm>
            <a:off x="1928605" y="1123525"/>
            <a:ext cx="5393139" cy="4611134"/>
          </a:xfrm>
          <a:prstGeom prst="rect">
            <a:avLst/>
          </a:prstGeom>
        </p:spPr>
      </p:pic>
      <p:sp>
        <p:nvSpPr>
          <p:cNvPr id="4" name="TextBox 3">
            <a:extLst>
              <a:ext uri="{FF2B5EF4-FFF2-40B4-BE49-F238E27FC236}">
                <a16:creationId xmlns:a16="http://schemas.microsoft.com/office/drawing/2014/main" id="{BC03EAD0-8E1D-69EC-3991-0993F63B5199}"/>
              </a:ext>
            </a:extLst>
          </p:cNvPr>
          <p:cNvSpPr txBox="1"/>
          <p:nvPr/>
        </p:nvSpPr>
        <p:spPr>
          <a:xfrm>
            <a:off x="8737305" y="881912"/>
            <a:ext cx="2565105" cy="3877985"/>
          </a:xfrm>
          <a:prstGeom prst="rect">
            <a:avLst/>
          </a:prstGeom>
          <a:noFill/>
        </p:spPr>
        <p:txBody>
          <a:bodyPr wrap="square" rtlCol="0">
            <a:spAutoFit/>
          </a:bodyPr>
          <a:lstStyle/>
          <a:p>
            <a:pPr algn="ctr"/>
            <a:r>
              <a:rPr lang="en-US" sz="1600" b="1" i="0" u="none" strike="noStrike" dirty="0">
                <a:solidFill>
                  <a:schemeClr val="accent6"/>
                </a:solidFill>
                <a:effectLst/>
                <a:latin typeface="+mj-lt"/>
              </a:rPr>
              <a:t>t-distributed Stochastic Neighbor Embedding (t-SNE)</a:t>
            </a:r>
          </a:p>
          <a:p>
            <a:endParaRPr lang="en-US" sz="1600" dirty="0">
              <a:latin typeface="+mj-lt"/>
            </a:endParaRPr>
          </a:p>
          <a:p>
            <a:pPr marL="285750" indent="-285750">
              <a:buFont typeface="Arial" panose="020B0604020202020204" pitchFamily="34" charset="0"/>
              <a:buChar char="•"/>
            </a:pPr>
            <a:r>
              <a:rPr lang="en-US" sz="1400" dirty="0">
                <a:latin typeface="+mj-lt"/>
              </a:rPr>
              <a:t>G</a:t>
            </a:r>
            <a:r>
              <a:rPr lang="en-US" sz="1400" b="0" i="0" u="none" strike="noStrike" dirty="0">
                <a:effectLst/>
                <a:latin typeface="+mj-lt"/>
              </a:rPr>
              <a:t>ood at dimensionality reduction and well-suited for the visualization of high-dimensional datasets.</a:t>
            </a:r>
          </a:p>
          <a:p>
            <a:pPr marL="285750" indent="-285750">
              <a:buFont typeface="Arial" panose="020B0604020202020204" pitchFamily="34" charset="0"/>
              <a:buChar char="•"/>
            </a:pPr>
            <a:r>
              <a:rPr lang="en-US" sz="1400" dirty="0">
                <a:latin typeface="+mj-lt"/>
              </a:rPr>
              <a:t>S</a:t>
            </a:r>
            <a:r>
              <a:rPr lang="en-US" sz="1400" b="0" i="0" u="none" strike="noStrike" dirty="0">
                <a:effectLst/>
                <a:latin typeface="+mj-lt"/>
              </a:rPr>
              <a:t>hows distinction in our groups.</a:t>
            </a:r>
          </a:p>
          <a:p>
            <a:pPr marL="285750" indent="-285750">
              <a:buFont typeface="Arial" panose="020B0604020202020204" pitchFamily="34" charset="0"/>
              <a:buChar char="•"/>
            </a:pPr>
            <a:r>
              <a:rPr lang="en-US" sz="1400" dirty="0">
                <a:latin typeface="+mj-lt"/>
              </a:rPr>
              <a:t>D</a:t>
            </a:r>
            <a:r>
              <a:rPr lang="en-US" sz="1400" b="0" i="0" u="none" strike="noStrike" dirty="0">
                <a:effectLst/>
                <a:latin typeface="+mj-lt"/>
              </a:rPr>
              <a:t>istances between clusters might not always reflect their true relationships .</a:t>
            </a:r>
          </a:p>
          <a:p>
            <a:pPr marL="285750" indent="-285750">
              <a:buFont typeface="Arial" panose="020B0604020202020204" pitchFamily="34" charset="0"/>
              <a:buChar char="•"/>
            </a:pPr>
            <a:r>
              <a:rPr lang="en-US" sz="1400" dirty="0">
                <a:latin typeface="+mj-lt"/>
              </a:rPr>
              <a:t>Better representation than PCA.</a:t>
            </a:r>
          </a:p>
        </p:txBody>
      </p:sp>
    </p:spTree>
    <p:extLst>
      <p:ext uri="{BB962C8B-B14F-4D97-AF65-F5344CB8AC3E}">
        <p14:creationId xmlns:p14="http://schemas.microsoft.com/office/powerpoint/2010/main" val="2618070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C3213C9F-F1B6-4980-95B6-4F07946C5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5291665" cy="5571066"/>
          </a:xfrm>
          <a:prstGeom prst="rect">
            <a:avLst/>
          </a:prstGeom>
          <a:solidFill>
            <a:srgbClr val="FFFFFF"/>
          </a:solidFill>
          <a:ln>
            <a:noFill/>
          </a:ln>
          <a:effectLst>
            <a:outerShdw blurRad="1651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different colored lines&#10;&#10;Description automatically generated">
            <a:extLst>
              <a:ext uri="{FF2B5EF4-FFF2-40B4-BE49-F238E27FC236}">
                <a16:creationId xmlns:a16="http://schemas.microsoft.com/office/drawing/2014/main" id="{F4E9B74C-26AC-586B-29D0-33023DBF9E8F}"/>
              </a:ext>
            </a:extLst>
          </p:cNvPr>
          <p:cNvPicPr>
            <a:picLocks noChangeAspect="1"/>
          </p:cNvPicPr>
          <p:nvPr/>
        </p:nvPicPr>
        <p:blipFill>
          <a:blip r:embed="rId4"/>
          <a:stretch>
            <a:fillRect/>
          </a:stretch>
        </p:blipFill>
        <p:spPr>
          <a:xfrm>
            <a:off x="738508" y="1658679"/>
            <a:ext cx="5162930" cy="3407532"/>
          </a:xfrm>
          <a:prstGeom prst="rect">
            <a:avLst/>
          </a:prstGeom>
        </p:spPr>
      </p:pic>
      <p:sp>
        <p:nvSpPr>
          <p:cNvPr id="20" name="Rectangle 14">
            <a:extLst>
              <a:ext uri="{FF2B5EF4-FFF2-40B4-BE49-F238E27FC236}">
                <a16:creationId xmlns:a16="http://schemas.microsoft.com/office/drawing/2014/main" id="{2AA28026-5AE8-4702-8944-83B64C4869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5" y="643467"/>
            <a:ext cx="5291665" cy="5571066"/>
          </a:xfrm>
          <a:prstGeom prst="rect">
            <a:avLst/>
          </a:prstGeom>
          <a:solidFill>
            <a:srgbClr val="FFFFFF"/>
          </a:solidFill>
          <a:ln>
            <a:noFill/>
          </a:ln>
          <a:effectLst>
            <a:outerShdw blurRad="1651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bars&#10;&#10;Description automatically generated">
            <a:extLst>
              <a:ext uri="{FF2B5EF4-FFF2-40B4-BE49-F238E27FC236}">
                <a16:creationId xmlns:a16="http://schemas.microsoft.com/office/drawing/2014/main" id="{0666BD60-0F32-241E-3B92-41DDEC3E82EC}"/>
              </a:ext>
            </a:extLst>
          </p:cNvPr>
          <p:cNvPicPr>
            <a:picLocks noChangeAspect="1"/>
          </p:cNvPicPr>
          <p:nvPr/>
        </p:nvPicPr>
        <p:blipFill>
          <a:blip r:embed="rId5"/>
          <a:stretch>
            <a:fillRect/>
          </a:stretch>
        </p:blipFill>
        <p:spPr>
          <a:xfrm>
            <a:off x="6362639" y="1658676"/>
            <a:ext cx="5120297" cy="3407535"/>
          </a:xfrm>
          <a:prstGeom prst="rect">
            <a:avLst/>
          </a:prstGeom>
        </p:spPr>
      </p:pic>
      <p:sp>
        <p:nvSpPr>
          <p:cNvPr id="2" name="Rectangle 1">
            <a:extLst>
              <a:ext uri="{FF2B5EF4-FFF2-40B4-BE49-F238E27FC236}">
                <a16:creationId xmlns:a16="http://schemas.microsoft.com/office/drawing/2014/main" id="{0C8E881A-E943-2BC2-B490-0B5ABED50016}"/>
              </a:ext>
            </a:extLst>
          </p:cNvPr>
          <p:cNvSpPr/>
          <p:nvPr/>
        </p:nvSpPr>
        <p:spPr>
          <a:xfrm>
            <a:off x="3204903" y="47160"/>
            <a:ext cx="5439310"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Standard Analysis Attempt</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TextBox 8">
            <a:extLst>
              <a:ext uri="{FF2B5EF4-FFF2-40B4-BE49-F238E27FC236}">
                <a16:creationId xmlns:a16="http://schemas.microsoft.com/office/drawing/2014/main" id="{E0D846C3-2877-BB66-01DE-E305E1FB7BCB}"/>
              </a:ext>
            </a:extLst>
          </p:cNvPr>
          <p:cNvSpPr txBox="1"/>
          <p:nvPr/>
        </p:nvSpPr>
        <p:spPr>
          <a:xfrm>
            <a:off x="1584251" y="1148316"/>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7EC62966-ABEF-BDD5-11DB-28330B37D307}"/>
              </a:ext>
            </a:extLst>
          </p:cNvPr>
          <p:cNvSpPr txBox="1"/>
          <p:nvPr/>
        </p:nvSpPr>
        <p:spPr>
          <a:xfrm>
            <a:off x="2105243" y="1137683"/>
            <a:ext cx="2870791" cy="646331"/>
          </a:xfrm>
          <a:prstGeom prst="rect">
            <a:avLst/>
          </a:prstGeom>
          <a:solidFill>
            <a:schemeClr val="accent1">
              <a:lumMod val="20000"/>
              <a:lumOff val="80000"/>
            </a:schemeClr>
          </a:solidFill>
        </p:spPr>
        <p:txBody>
          <a:bodyPr wrap="square" rtlCol="0">
            <a:spAutoFit/>
          </a:bodyPr>
          <a:lstStyle/>
          <a:p>
            <a:pPr algn="ctr"/>
            <a:r>
              <a:rPr lang="en-US" dirty="0">
                <a:solidFill>
                  <a:schemeClr val="bg1"/>
                </a:solidFill>
              </a:rPr>
              <a:t>Genre Popularity over the Years</a:t>
            </a:r>
          </a:p>
        </p:txBody>
      </p:sp>
      <p:sp>
        <p:nvSpPr>
          <p:cNvPr id="13" name="TextBox 12">
            <a:extLst>
              <a:ext uri="{FF2B5EF4-FFF2-40B4-BE49-F238E27FC236}">
                <a16:creationId xmlns:a16="http://schemas.microsoft.com/office/drawing/2014/main" id="{329260A1-CE5E-C570-FB47-2B46D1A74449}"/>
              </a:ext>
            </a:extLst>
          </p:cNvPr>
          <p:cNvSpPr txBox="1"/>
          <p:nvPr/>
        </p:nvSpPr>
        <p:spPr>
          <a:xfrm>
            <a:off x="7421531" y="1187663"/>
            <a:ext cx="3342164" cy="646331"/>
          </a:xfrm>
          <a:prstGeom prst="rect">
            <a:avLst/>
          </a:prstGeom>
          <a:solidFill>
            <a:schemeClr val="accent1">
              <a:lumMod val="20000"/>
              <a:lumOff val="80000"/>
            </a:schemeClr>
          </a:solidFill>
        </p:spPr>
        <p:txBody>
          <a:bodyPr wrap="square" rtlCol="0">
            <a:spAutoFit/>
          </a:bodyPr>
          <a:lstStyle/>
          <a:p>
            <a:pPr algn="ctr"/>
            <a:r>
              <a:rPr lang="en-US" dirty="0">
                <a:solidFill>
                  <a:schemeClr val="bg1"/>
                </a:solidFill>
              </a:rPr>
              <a:t>Number of Games from Top 10 Clusters over the Years</a:t>
            </a:r>
          </a:p>
        </p:txBody>
      </p:sp>
    </p:spTree>
    <p:extLst>
      <p:ext uri="{BB962C8B-B14F-4D97-AF65-F5344CB8AC3E}">
        <p14:creationId xmlns:p14="http://schemas.microsoft.com/office/powerpoint/2010/main" val="178319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BB8CA088-A193-488D-A459-7D9D55417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477" y="799063"/>
            <a:ext cx="7009395" cy="5260058"/>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text overlay&#10;&#10;Description automatically generated">
            <a:extLst>
              <a:ext uri="{FF2B5EF4-FFF2-40B4-BE49-F238E27FC236}">
                <a16:creationId xmlns:a16="http://schemas.microsoft.com/office/drawing/2014/main" id="{21FC0A6E-E5A0-3A21-2AA3-D2A54E02BBD7}"/>
              </a:ext>
            </a:extLst>
          </p:cNvPr>
          <p:cNvPicPr>
            <a:picLocks noChangeAspect="1"/>
          </p:cNvPicPr>
          <p:nvPr/>
        </p:nvPicPr>
        <p:blipFill>
          <a:blip r:embed="rId4"/>
          <a:stretch>
            <a:fillRect/>
          </a:stretch>
        </p:blipFill>
        <p:spPr>
          <a:xfrm>
            <a:off x="1442210" y="1503399"/>
            <a:ext cx="6365929" cy="3851386"/>
          </a:xfrm>
          <a:prstGeom prst="rect">
            <a:avLst/>
          </a:prstGeom>
        </p:spPr>
      </p:pic>
      <p:sp>
        <p:nvSpPr>
          <p:cNvPr id="5" name="TextBox 4">
            <a:extLst>
              <a:ext uri="{FF2B5EF4-FFF2-40B4-BE49-F238E27FC236}">
                <a16:creationId xmlns:a16="http://schemas.microsoft.com/office/drawing/2014/main" id="{AA0D9034-5F78-206A-9B37-0174928C6BFC}"/>
              </a:ext>
            </a:extLst>
          </p:cNvPr>
          <p:cNvSpPr txBox="1"/>
          <p:nvPr/>
        </p:nvSpPr>
        <p:spPr>
          <a:xfrm>
            <a:off x="8546796" y="1113166"/>
            <a:ext cx="2286203" cy="1200329"/>
          </a:xfrm>
          <a:prstGeom prst="rect">
            <a:avLst/>
          </a:prstGeom>
          <a:noFill/>
        </p:spPr>
        <p:txBody>
          <a:bodyPr wrap="none" rtlCol="0">
            <a:spAutoFit/>
          </a:bodyPr>
          <a:lstStyle/>
          <a:p>
            <a:r>
              <a:rPr lang="en-US" sz="1400" dirty="0"/>
              <a:t> </a:t>
            </a:r>
            <a:r>
              <a:rPr lang="en-US" sz="1600" u="sng" dirty="0"/>
              <a:t>Density of Clusters</a:t>
            </a:r>
            <a:endParaRPr lang="en-US" sz="1400" u="sng" dirty="0"/>
          </a:p>
          <a:p>
            <a:r>
              <a:rPr lang="en-US" sz="1400" dirty="0"/>
              <a:t>	</a:t>
            </a:r>
          </a:p>
          <a:p>
            <a:pPr marL="285750" indent="-285750">
              <a:buFont typeface="Arial" panose="020B0604020202020204" pitchFamily="34" charset="0"/>
              <a:buChar char="•"/>
            </a:pPr>
            <a:r>
              <a:rPr lang="en-US" sz="1400" dirty="0"/>
              <a:t>Cluster 4     </a:t>
            </a:r>
          </a:p>
          <a:p>
            <a:pPr marL="285750" indent="-285750">
              <a:buFont typeface="Arial" panose="020B0604020202020204" pitchFamily="34" charset="0"/>
              <a:buChar char="•"/>
            </a:pPr>
            <a:r>
              <a:rPr lang="en-US" sz="1400" dirty="0"/>
              <a:t>Number of rows 1415</a:t>
            </a:r>
          </a:p>
          <a:p>
            <a:endParaRPr lang="en-US" sz="1400" dirty="0"/>
          </a:p>
        </p:txBody>
      </p:sp>
      <p:sp>
        <p:nvSpPr>
          <p:cNvPr id="7" name="TextBox 6">
            <a:extLst>
              <a:ext uri="{FF2B5EF4-FFF2-40B4-BE49-F238E27FC236}">
                <a16:creationId xmlns:a16="http://schemas.microsoft.com/office/drawing/2014/main" id="{CFA79754-2CC6-96A4-FE3F-2203260BC0BE}"/>
              </a:ext>
            </a:extLst>
          </p:cNvPr>
          <p:cNvSpPr txBox="1"/>
          <p:nvPr/>
        </p:nvSpPr>
        <p:spPr>
          <a:xfrm>
            <a:off x="8532924" y="2485260"/>
            <a:ext cx="3241593" cy="3108543"/>
          </a:xfrm>
          <a:prstGeom prst="rect">
            <a:avLst/>
          </a:prstGeom>
          <a:noFill/>
        </p:spPr>
        <p:txBody>
          <a:bodyPr wrap="none" rtlCol="0">
            <a:spAutoFit/>
          </a:bodyPr>
          <a:lstStyle/>
          <a:p>
            <a:r>
              <a:rPr lang="en-US" sz="1400" dirty="0"/>
              <a:t>Average rating: 6.679363957597173</a:t>
            </a:r>
          </a:p>
          <a:p>
            <a:r>
              <a:rPr lang="en-US" sz="1400" dirty="0"/>
              <a:t>Average votes: 73.90035335689046</a:t>
            </a:r>
          </a:p>
          <a:p>
            <a:endParaRPr lang="en-US" sz="1400" dirty="0"/>
          </a:p>
          <a:p>
            <a:r>
              <a:rPr lang="en-US" sz="1400" dirty="0"/>
              <a:t>Genre Proportions</a:t>
            </a:r>
          </a:p>
          <a:p>
            <a:endParaRPr lang="en-US" sz="1400" dirty="0"/>
          </a:p>
          <a:p>
            <a:pPr marL="285750" indent="-285750">
              <a:buFont typeface="Arial" panose="020B0604020202020204" pitchFamily="34" charset="0"/>
              <a:buChar char="•"/>
            </a:pPr>
            <a:r>
              <a:rPr lang="en-US" sz="1400" dirty="0"/>
              <a:t>Action               </a:t>
            </a:r>
            <a:r>
              <a:rPr lang="en-US" sz="1400" u="sng" dirty="0"/>
              <a:t>1.0</a:t>
            </a:r>
          </a:p>
          <a:p>
            <a:pPr marL="285750" indent="-285750">
              <a:buFont typeface="Arial" panose="020B0604020202020204" pitchFamily="34" charset="0"/>
              <a:buChar char="•"/>
            </a:pPr>
            <a:r>
              <a:rPr lang="en-US" sz="1400" dirty="0"/>
              <a:t>Adventure        0.0</a:t>
            </a:r>
          </a:p>
          <a:p>
            <a:pPr marL="285750" indent="-285750">
              <a:buFont typeface="Arial" panose="020B0604020202020204" pitchFamily="34" charset="0"/>
              <a:buChar char="•"/>
            </a:pPr>
            <a:r>
              <a:rPr lang="en-US" sz="1400" dirty="0"/>
              <a:t>Comedy           0.0</a:t>
            </a:r>
          </a:p>
          <a:p>
            <a:pPr marL="285750" indent="-285750">
              <a:buFont typeface="Arial" panose="020B0604020202020204" pitchFamily="34" charset="0"/>
              <a:buChar char="•"/>
            </a:pPr>
            <a:r>
              <a:rPr lang="en-US" sz="1400" dirty="0"/>
              <a:t>Crime                0.0</a:t>
            </a:r>
          </a:p>
          <a:p>
            <a:pPr marL="285750" indent="-285750">
              <a:buFont typeface="Arial" panose="020B0604020202020204" pitchFamily="34" charset="0"/>
              <a:buChar char="•"/>
            </a:pPr>
            <a:r>
              <a:rPr lang="en-US" sz="1400" dirty="0"/>
              <a:t>Family               0.0</a:t>
            </a:r>
          </a:p>
          <a:p>
            <a:pPr marL="285750" indent="-285750">
              <a:buFont typeface="Arial" panose="020B0604020202020204" pitchFamily="34" charset="0"/>
              <a:buChar char="•"/>
            </a:pPr>
            <a:r>
              <a:rPr lang="en-US" sz="1400" dirty="0"/>
              <a:t>Fantasy             0.0</a:t>
            </a:r>
          </a:p>
          <a:p>
            <a:pPr marL="285750" indent="-285750">
              <a:buFont typeface="Arial" panose="020B0604020202020204" pitchFamily="34" charset="0"/>
              <a:buChar char="•"/>
            </a:pPr>
            <a:r>
              <a:rPr lang="en-US" sz="1400" dirty="0"/>
              <a:t>Mystery             0.0</a:t>
            </a:r>
          </a:p>
          <a:p>
            <a:pPr marL="285750" indent="-285750">
              <a:buFont typeface="Arial" panose="020B0604020202020204" pitchFamily="34" charset="0"/>
              <a:buChar char="•"/>
            </a:pPr>
            <a:r>
              <a:rPr lang="en-US" sz="1400" dirty="0"/>
              <a:t>Sci-Fi                  0.0</a:t>
            </a:r>
          </a:p>
          <a:p>
            <a:pPr marL="285750" indent="-285750">
              <a:buFont typeface="Arial" panose="020B0604020202020204" pitchFamily="34" charset="0"/>
              <a:buChar char="•"/>
            </a:pPr>
            <a:r>
              <a:rPr lang="en-US" sz="1400" dirty="0"/>
              <a:t>Thriller                0.0</a:t>
            </a:r>
          </a:p>
        </p:txBody>
      </p:sp>
      <p:sp>
        <p:nvSpPr>
          <p:cNvPr id="2" name="Rectangle 1">
            <a:extLst>
              <a:ext uri="{FF2B5EF4-FFF2-40B4-BE49-F238E27FC236}">
                <a16:creationId xmlns:a16="http://schemas.microsoft.com/office/drawing/2014/main" id="{5205811F-2567-D32F-8FBF-F151F04E297C}"/>
              </a:ext>
            </a:extLst>
          </p:cNvPr>
          <p:cNvSpPr/>
          <p:nvPr/>
        </p:nvSpPr>
        <p:spPr>
          <a:xfrm>
            <a:off x="2163755" y="47160"/>
            <a:ext cx="7521611" cy="769441"/>
          </a:xfrm>
          <a:prstGeom prst="rect">
            <a:avLst/>
          </a:prstGeom>
          <a:noFill/>
        </p:spPr>
        <p:txBody>
          <a:bodyPr wrap="none" lIns="91440" tIns="45720" rIns="91440" bIns="45720">
            <a:spAutoFit/>
          </a:bodyPr>
          <a:lstStyle/>
          <a:p>
            <a:pPr algn="ctr"/>
            <a:r>
              <a:rPr 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Discovering Dense Regions</a:t>
            </a:r>
          </a:p>
        </p:txBody>
      </p:sp>
    </p:spTree>
    <p:extLst>
      <p:ext uri="{BB962C8B-B14F-4D97-AF65-F5344CB8AC3E}">
        <p14:creationId xmlns:p14="http://schemas.microsoft.com/office/powerpoint/2010/main" val="104547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ogramming data on computer monitor">
            <a:extLst>
              <a:ext uri="{FF2B5EF4-FFF2-40B4-BE49-F238E27FC236}">
                <a16:creationId xmlns:a16="http://schemas.microsoft.com/office/drawing/2014/main" id="{8C6AD974-8A6F-E744-BCCB-C22561E4AB1A}"/>
              </a:ext>
            </a:extLst>
          </p:cNvPr>
          <p:cNvPicPr>
            <a:picLocks noChangeAspect="1"/>
          </p:cNvPicPr>
          <p:nvPr/>
        </p:nvPicPr>
        <p:blipFill rotWithShape="1">
          <a:blip r:embed="rId3"/>
          <a:srcRect t="27930" b="19554"/>
          <a:stretch/>
        </p:blipFill>
        <p:spPr>
          <a:xfrm>
            <a:off x="20" y="-1"/>
            <a:ext cx="12191980" cy="6759615"/>
          </a:xfrm>
          <a:prstGeom prst="rect">
            <a:avLst/>
          </a:prstGeom>
        </p:spPr>
      </p:pic>
      <p:sp>
        <p:nvSpPr>
          <p:cNvPr id="8" name="TextBox 7">
            <a:extLst>
              <a:ext uri="{FF2B5EF4-FFF2-40B4-BE49-F238E27FC236}">
                <a16:creationId xmlns:a16="http://schemas.microsoft.com/office/drawing/2014/main" id="{D82A7A4F-D23A-4D01-19EC-87BA09AD956C}"/>
              </a:ext>
            </a:extLst>
          </p:cNvPr>
          <p:cNvSpPr txBox="1"/>
          <p:nvPr/>
        </p:nvSpPr>
        <p:spPr>
          <a:xfrm>
            <a:off x="733061" y="1771667"/>
            <a:ext cx="3643674" cy="3216276"/>
          </a:xfrm>
          <a:prstGeom prst="rect">
            <a:avLst/>
          </a:prstGeom>
        </p:spPr>
        <p:txBody>
          <a:bodyPr vert="horz" lIns="91440" tIns="45720" rIns="91440" bIns="45720" rtlCol="0" anchor="t">
            <a:normAutofit lnSpcReduction="10000"/>
          </a:bodyPr>
          <a:lstStyle/>
          <a:p>
            <a:pPr>
              <a:spcBef>
                <a:spcPct val="20000"/>
              </a:spcBef>
              <a:spcAft>
                <a:spcPts val="600"/>
              </a:spcAft>
              <a:buClr>
                <a:schemeClr val="tx1"/>
              </a:buClr>
              <a:buSzPct val="100000"/>
              <a:buFont typeface="Arial"/>
              <a:buChar char="•"/>
            </a:pPr>
            <a:r>
              <a:rPr lang="en-US"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KAGGLE contained the most data sets that were available. </a:t>
            </a:r>
          </a:p>
          <a:p>
            <a:pPr>
              <a:spcBef>
                <a:spcPct val="20000"/>
              </a:spcBef>
              <a:spcAft>
                <a:spcPts val="600"/>
              </a:spcAft>
              <a:buClr>
                <a:schemeClr val="tx1"/>
              </a:buClr>
              <a:buSzPct val="100000"/>
              <a:buFont typeface="Arial"/>
              <a:buChar char="•"/>
            </a:pPr>
            <a:r>
              <a:rPr lang="en-US"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Out of the 828 that KAGGLE contained we opted for one based off IMBD information.</a:t>
            </a:r>
          </a:p>
          <a:p>
            <a:pPr>
              <a:spcBef>
                <a:spcPct val="20000"/>
              </a:spcBef>
              <a:spcAft>
                <a:spcPts val="600"/>
              </a:spcAft>
              <a:buClr>
                <a:schemeClr val="tx1"/>
              </a:buClr>
              <a:buSzPct val="100000"/>
              <a:buFont typeface="Arial"/>
              <a:buChar char="•"/>
            </a:pPr>
            <a:r>
              <a:rPr lang="en-US"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Some of these sets contained up to hundreds of thousands of rows of data. However, those sets proved to be difficult to work with in the timeframe we had. </a:t>
            </a:r>
          </a:p>
        </p:txBody>
      </p:sp>
      <p:pic>
        <p:nvPicPr>
          <p:cNvPr id="9" name="Picture 8" descr="A screenshot of a computer&#10;&#10;Description automatically generated">
            <a:extLst>
              <a:ext uri="{FF2B5EF4-FFF2-40B4-BE49-F238E27FC236}">
                <a16:creationId xmlns:a16="http://schemas.microsoft.com/office/drawing/2014/main" id="{99A672CA-E9D3-5952-C538-6CB100976BD0}"/>
              </a:ext>
            </a:extLst>
          </p:cNvPr>
          <p:cNvPicPr>
            <a:picLocks noChangeAspect="1"/>
          </p:cNvPicPr>
          <p:nvPr/>
        </p:nvPicPr>
        <p:blipFill rotWithShape="1">
          <a:blip r:embed="rId4"/>
          <a:srcRect t="1832" r="1832"/>
          <a:stretch/>
        </p:blipFill>
        <p:spPr>
          <a:xfrm>
            <a:off x="5937814" y="1330436"/>
            <a:ext cx="5752618" cy="409873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p:spPr>
      </p:pic>
    </p:spTree>
    <p:extLst>
      <p:ext uri="{BB962C8B-B14F-4D97-AF65-F5344CB8AC3E}">
        <p14:creationId xmlns:p14="http://schemas.microsoft.com/office/powerpoint/2010/main" val="3777781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BB8CA088-A193-488D-A459-7D9D55417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477" y="799063"/>
            <a:ext cx="7009395" cy="5260058"/>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EFAC7BC-5C09-D20E-80ED-AE92C4A96A08}"/>
              </a:ext>
            </a:extLst>
          </p:cNvPr>
          <p:cNvSpPr txBox="1"/>
          <p:nvPr/>
        </p:nvSpPr>
        <p:spPr>
          <a:xfrm>
            <a:off x="8902700" y="1559100"/>
            <a:ext cx="2470548" cy="4185761"/>
          </a:xfrm>
          <a:prstGeom prst="rect">
            <a:avLst/>
          </a:prstGeom>
          <a:noFill/>
        </p:spPr>
        <p:txBody>
          <a:bodyPr wrap="none" rtlCol="0">
            <a:spAutoFit/>
          </a:bodyPr>
          <a:lstStyle/>
          <a:p>
            <a:pPr algn="ctr"/>
            <a:r>
              <a:rPr lang="en-US" sz="1400" u="sng" dirty="0"/>
              <a:t>One of least Dense Cluster</a:t>
            </a:r>
          </a:p>
          <a:p>
            <a:endParaRPr lang="en-US" sz="1400" dirty="0"/>
          </a:p>
          <a:p>
            <a:pPr marL="285750" indent="-285750">
              <a:buFont typeface="Arial" panose="020B0604020202020204" pitchFamily="34" charset="0"/>
              <a:buChar char="•"/>
            </a:pPr>
            <a:r>
              <a:rPr lang="en-US" sz="1400" dirty="0"/>
              <a:t>Cluster 80</a:t>
            </a:r>
          </a:p>
          <a:p>
            <a:pPr marL="285750" indent="-285750">
              <a:buFont typeface="Arial" panose="020B0604020202020204" pitchFamily="34" charset="0"/>
              <a:buChar char="•"/>
            </a:pPr>
            <a:r>
              <a:rPr lang="en-US" sz="1400" dirty="0"/>
              <a:t>Number of Rows 32</a:t>
            </a:r>
          </a:p>
          <a:p>
            <a:endParaRPr lang="en-US" sz="1400" dirty="0"/>
          </a:p>
          <a:p>
            <a:r>
              <a:rPr lang="en-US" sz="1400" dirty="0"/>
              <a:t>Average rating: 7.1875</a:t>
            </a:r>
          </a:p>
          <a:p>
            <a:r>
              <a:rPr lang="en-US" sz="1400" dirty="0"/>
              <a:t>Average votes: 154.0625</a:t>
            </a:r>
          </a:p>
          <a:p>
            <a:endParaRPr lang="en-US" sz="1400" dirty="0"/>
          </a:p>
          <a:p>
            <a:pPr algn="ctr"/>
            <a:r>
              <a:rPr lang="en-US" sz="1400" u="sng" dirty="0"/>
              <a:t>Genre Proportions</a:t>
            </a:r>
          </a:p>
          <a:p>
            <a:endParaRPr lang="en-US" sz="1400" dirty="0"/>
          </a:p>
          <a:p>
            <a:pPr marL="285750" indent="-285750">
              <a:buFont typeface="Arial" panose="020B0604020202020204" pitchFamily="34" charset="0"/>
              <a:buChar char="•"/>
            </a:pPr>
            <a:r>
              <a:rPr lang="en-US" sz="1400" dirty="0"/>
              <a:t>Action           0.0</a:t>
            </a:r>
          </a:p>
          <a:p>
            <a:pPr marL="285750" indent="-285750">
              <a:buFont typeface="Arial" panose="020B0604020202020204" pitchFamily="34" charset="0"/>
              <a:buChar char="•"/>
            </a:pPr>
            <a:r>
              <a:rPr lang="en-US" sz="1400" dirty="0"/>
              <a:t>Adventure    0.0</a:t>
            </a:r>
          </a:p>
          <a:p>
            <a:pPr marL="285750" indent="-285750">
              <a:buFont typeface="Arial" panose="020B0604020202020204" pitchFamily="34" charset="0"/>
              <a:buChar char="•"/>
            </a:pPr>
            <a:r>
              <a:rPr lang="en-US" sz="1400" dirty="0"/>
              <a:t>Comedy       0.0</a:t>
            </a:r>
          </a:p>
          <a:p>
            <a:pPr marL="285750" indent="-285750">
              <a:buFont typeface="Arial" panose="020B0604020202020204" pitchFamily="34" charset="0"/>
              <a:buChar char="•"/>
            </a:pPr>
            <a:r>
              <a:rPr lang="en-US" sz="1400" dirty="0"/>
              <a:t>Crime            0.0</a:t>
            </a:r>
          </a:p>
          <a:p>
            <a:pPr marL="285750" indent="-285750">
              <a:buFont typeface="Arial" panose="020B0604020202020204" pitchFamily="34" charset="0"/>
              <a:buChar char="•"/>
            </a:pPr>
            <a:r>
              <a:rPr lang="en-US" sz="1400" dirty="0"/>
              <a:t>Family           0.0</a:t>
            </a:r>
          </a:p>
          <a:p>
            <a:pPr marL="285750" indent="-285750">
              <a:buFont typeface="Arial" panose="020B0604020202020204" pitchFamily="34" charset="0"/>
              <a:buChar char="•"/>
            </a:pPr>
            <a:r>
              <a:rPr lang="en-US" sz="1400" dirty="0"/>
              <a:t>Fantasy        0.0</a:t>
            </a:r>
          </a:p>
          <a:p>
            <a:pPr marL="285750" indent="-285750">
              <a:buFont typeface="Arial" panose="020B0604020202020204" pitchFamily="34" charset="0"/>
              <a:buChar char="•"/>
            </a:pPr>
            <a:r>
              <a:rPr lang="en-US" sz="1400" dirty="0"/>
              <a:t>Mystery        </a:t>
            </a:r>
            <a:r>
              <a:rPr lang="en-US" sz="1400" u="sng" dirty="0"/>
              <a:t>1.0</a:t>
            </a:r>
          </a:p>
          <a:p>
            <a:pPr marL="285750" indent="-285750">
              <a:buFont typeface="Arial" panose="020B0604020202020204" pitchFamily="34" charset="0"/>
              <a:buChar char="•"/>
            </a:pPr>
            <a:r>
              <a:rPr lang="en-US" sz="1400" dirty="0"/>
              <a:t>Sci-Fi             0.0</a:t>
            </a:r>
          </a:p>
          <a:p>
            <a:pPr marL="285750" indent="-285750">
              <a:buFont typeface="Arial" panose="020B0604020202020204" pitchFamily="34" charset="0"/>
              <a:buChar char="•"/>
            </a:pPr>
            <a:r>
              <a:rPr lang="en-US" sz="1400" dirty="0"/>
              <a:t>Thriller           </a:t>
            </a:r>
            <a:r>
              <a:rPr lang="en-US" sz="1400" u="sng" dirty="0"/>
              <a:t>1.0</a:t>
            </a:r>
          </a:p>
        </p:txBody>
      </p:sp>
      <p:pic>
        <p:nvPicPr>
          <p:cNvPr id="5" name="Picture 4" descr="A graph with text on it&#10;&#10;Description automatically generated">
            <a:extLst>
              <a:ext uri="{FF2B5EF4-FFF2-40B4-BE49-F238E27FC236}">
                <a16:creationId xmlns:a16="http://schemas.microsoft.com/office/drawing/2014/main" id="{992AAB27-9FE3-8F1D-CAE8-61575971D6AE}"/>
              </a:ext>
            </a:extLst>
          </p:cNvPr>
          <p:cNvPicPr>
            <a:picLocks noChangeAspect="1"/>
          </p:cNvPicPr>
          <p:nvPr/>
        </p:nvPicPr>
        <p:blipFill>
          <a:blip r:embed="rId4"/>
          <a:stretch>
            <a:fillRect/>
          </a:stretch>
        </p:blipFill>
        <p:spPr>
          <a:xfrm>
            <a:off x="1396710" y="1307805"/>
            <a:ext cx="6361446" cy="4061637"/>
          </a:xfrm>
          <a:prstGeom prst="rect">
            <a:avLst/>
          </a:prstGeom>
        </p:spPr>
      </p:pic>
      <p:sp>
        <p:nvSpPr>
          <p:cNvPr id="6" name="Rectangle 5">
            <a:extLst>
              <a:ext uri="{FF2B5EF4-FFF2-40B4-BE49-F238E27FC236}">
                <a16:creationId xmlns:a16="http://schemas.microsoft.com/office/drawing/2014/main" id="{656A8399-6686-3A70-6600-EEE28EC9EF06}"/>
              </a:ext>
            </a:extLst>
          </p:cNvPr>
          <p:cNvSpPr/>
          <p:nvPr/>
        </p:nvSpPr>
        <p:spPr>
          <a:xfrm>
            <a:off x="2163755" y="47160"/>
            <a:ext cx="7521611" cy="769441"/>
          </a:xfrm>
          <a:prstGeom prst="rect">
            <a:avLst/>
          </a:prstGeom>
          <a:noFill/>
        </p:spPr>
        <p:txBody>
          <a:bodyPr wrap="none" lIns="91440" tIns="45720" rIns="91440" bIns="45720">
            <a:spAutoFit/>
          </a:bodyPr>
          <a:lstStyle/>
          <a:p>
            <a:pPr algn="ctr"/>
            <a:r>
              <a:rPr 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Discovering Dense Regions</a:t>
            </a:r>
          </a:p>
        </p:txBody>
      </p:sp>
    </p:spTree>
    <p:extLst>
      <p:ext uri="{BB962C8B-B14F-4D97-AF65-F5344CB8AC3E}">
        <p14:creationId xmlns:p14="http://schemas.microsoft.com/office/powerpoint/2010/main" val="1292975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C3213C9F-F1B6-4980-95B6-4F07946C5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5291665" cy="5571066"/>
          </a:xfrm>
          <a:prstGeom prst="rect">
            <a:avLst/>
          </a:prstGeom>
          <a:solidFill>
            <a:srgbClr val="FFFFFF"/>
          </a:solidFill>
          <a:ln>
            <a:noFill/>
          </a:ln>
          <a:effectLst>
            <a:outerShdw blurRad="1651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graph&#10;&#10;Description automatically generated with medium confidence">
            <a:extLst>
              <a:ext uri="{FF2B5EF4-FFF2-40B4-BE49-F238E27FC236}">
                <a16:creationId xmlns:a16="http://schemas.microsoft.com/office/drawing/2014/main" id="{C669CDD9-190E-D54A-1D9C-CF9A3A45A4A7}"/>
              </a:ext>
            </a:extLst>
          </p:cNvPr>
          <p:cNvPicPr>
            <a:picLocks noChangeAspect="1"/>
          </p:cNvPicPr>
          <p:nvPr/>
        </p:nvPicPr>
        <p:blipFill>
          <a:blip r:embed="rId4"/>
          <a:stretch>
            <a:fillRect/>
          </a:stretch>
        </p:blipFill>
        <p:spPr>
          <a:xfrm>
            <a:off x="804334" y="1254642"/>
            <a:ext cx="4948242" cy="4348716"/>
          </a:xfrm>
          <a:prstGeom prst="rect">
            <a:avLst/>
          </a:prstGeom>
        </p:spPr>
      </p:pic>
      <p:sp>
        <p:nvSpPr>
          <p:cNvPr id="18" name="Rectangle 14">
            <a:extLst>
              <a:ext uri="{FF2B5EF4-FFF2-40B4-BE49-F238E27FC236}">
                <a16:creationId xmlns:a16="http://schemas.microsoft.com/office/drawing/2014/main" id="{2AA28026-5AE8-4702-8944-83B64C4869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5" y="643467"/>
            <a:ext cx="5291665" cy="5571066"/>
          </a:xfrm>
          <a:prstGeom prst="rect">
            <a:avLst/>
          </a:prstGeom>
          <a:solidFill>
            <a:srgbClr val="FFFFFF"/>
          </a:solidFill>
          <a:ln>
            <a:noFill/>
          </a:ln>
          <a:effectLst>
            <a:outerShdw blurRad="1651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different colored bars&#10;&#10;Description automatically generated with medium confidence">
            <a:extLst>
              <a:ext uri="{FF2B5EF4-FFF2-40B4-BE49-F238E27FC236}">
                <a16:creationId xmlns:a16="http://schemas.microsoft.com/office/drawing/2014/main" id="{CF51D666-8D90-C971-7D81-213050C5ACEC}"/>
              </a:ext>
            </a:extLst>
          </p:cNvPr>
          <p:cNvPicPr>
            <a:picLocks noChangeAspect="1"/>
          </p:cNvPicPr>
          <p:nvPr/>
        </p:nvPicPr>
        <p:blipFill>
          <a:blip r:embed="rId5"/>
          <a:stretch>
            <a:fillRect/>
          </a:stretch>
        </p:blipFill>
        <p:spPr>
          <a:xfrm>
            <a:off x="6350124" y="1329063"/>
            <a:ext cx="5015850" cy="3944686"/>
          </a:xfrm>
          <a:prstGeom prst="rect">
            <a:avLst/>
          </a:prstGeom>
        </p:spPr>
      </p:pic>
      <p:sp>
        <p:nvSpPr>
          <p:cNvPr id="2" name="Rectangle 1">
            <a:extLst>
              <a:ext uri="{FF2B5EF4-FFF2-40B4-BE49-F238E27FC236}">
                <a16:creationId xmlns:a16="http://schemas.microsoft.com/office/drawing/2014/main" id="{7815CAAB-730A-785B-04E2-910D425B0C96}"/>
              </a:ext>
            </a:extLst>
          </p:cNvPr>
          <p:cNvSpPr/>
          <p:nvPr/>
        </p:nvSpPr>
        <p:spPr>
          <a:xfrm>
            <a:off x="4277313" y="47160"/>
            <a:ext cx="3294492"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Analyzing Noise</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995641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oubtful man in pink background">
            <a:extLst>
              <a:ext uri="{FF2B5EF4-FFF2-40B4-BE49-F238E27FC236}">
                <a16:creationId xmlns:a16="http://schemas.microsoft.com/office/drawing/2014/main" id="{CA918822-35E3-C8DE-5FA8-CAD487C36D4E}"/>
              </a:ext>
            </a:extLst>
          </p:cNvPr>
          <p:cNvPicPr>
            <a:picLocks noChangeAspect="1"/>
          </p:cNvPicPr>
          <p:nvPr/>
        </p:nvPicPr>
        <p:blipFill>
          <a:blip r:embed="rId3"/>
          <a:stretch>
            <a:fillRect/>
          </a:stretch>
        </p:blipFill>
        <p:spPr>
          <a:xfrm>
            <a:off x="3668233" y="340230"/>
            <a:ext cx="4333647" cy="2577215"/>
          </a:xfrm>
          <a:prstGeom prst="rect">
            <a:avLst/>
          </a:prstGeom>
        </p:spPr>
      </p:pic>
      <p:sp>
        <p:nvSpPr>
          <p:cNvPr id="3" name="Can 2">
            <a:extLst>
              <a:ext uri="{FF2B5EF4-FFF2-40B4-BE49-F238E27FC236}">
                <a16:creationId xmlns:a16="http://schemas.microsoft.com/office/drawing/2014/main" id="{580856C3-D9F7-3E07-8521-627CB8BDA877}"/>
              </a:ext>
            </a:extLst>
          </p:cNvPr>
          <p:cNvSpPr/>
          <p:nvPr/>
        </p:nvSpPr>
        <p:spPr>
          <a:xfrm>
            <a:off x="3838345" y="1563914"/>
            <a:ext cx="784148" cy="80716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KMEANS</a:t>
            </a:r>
          </a:p>
        </p:txBody>
      </p:sp>
      <p:sp>
        <p:nvSpPr>
          <p:cNvPr id="4" name="Can 3">
            <a:extLst>
              <a:ext uri="{FF2B5EF4-FFF2-40B4-BE49-F238E27FC236}">
                <a16:creationId xmlns:a16="http://schemas.microsoft.com/office/drawing/2014/main" id="{52160163-BEBC-709C-3A37-EF3D55445344}"/>
              </a:ext>
            </a:extLst>
          </p:cNvPr>
          <p:cNvSpPr/>
          <p:nvPr/>
        </p:nvSpPr>
        <p:spPr>
          <a:xfrm>
            <a:off x="7399378" y="1458988"/>
            <a:ext cx="784149" cy="80716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DBSCAN</a:t>
            </a:r>
          </a:p>
        </p:txBody>
      </p:sp>
      <p:pic>
        <p:nvPicPr>
          <p:cNvPr id="12" name="Graphic 11" descr="Thought bubble with solid fill">
            <a:extLst>
              <a:ext uri="{FF2B5EF4-FFF2-40B4-BE49-F238E27FC236}">
                <a16:creationId xmlns:a16="http://schemas.microsoft.com/office/drawing/2014/main" id="{AC1FB919-02B6-5BE6-59C0-651DF5BA43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4861" y="239223"/>
            <a:ext cx="914400" cy="914400"/>
          </a:xfrm>
          <a:prstGeom prst="rect">
            <a:avLst/>
          </a:prstGeom>
        </p:spPr>
      </p:pic>
      <p:pic>
        <p:nvPicPr>
          <p:cNvPr id="14" name="Graphic 13" descr="Question Mark with solid fill">
            <a:extLst>
              <a:ext uri="{FF2B5EF4-FFF2-40B4-BE49-F238E27FC236}">
                <a16:creationId xmlns:a16="http://schemas.microsoft.com/office/drawing/2014/main" id="{6FA2C3E5-B22F-22BE-A9B1-E4CBD00673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39018" y="473142"/>
            <a:ext cx="281769" cy="281769"/>
          </a:xfrm>
          <a:prstGeom prst="rect">
            <a:avLst/>
          </a:prstGeom>
        </p:spPr>
      </p:pic>
      <p:graphicFrame>
        <p:nvGraphicFramePr>
          <p:cNvPr id="16" name="TextBox 1">
            <a:extLst>
              <a:ext uri="{FF2B5EF4-FFF2-40B4-BE49-F238E27FC236}">
                <a16:creationId xmlns:a16="http://schemas.microsoft.com/office/drawing/2014/main" id="{510A596F-AA89-84A7-D229-EE5C290E93F4}"/>
              </a:ext>
            </a:extLst>
          </p:cNvPr>
          <p:cNvGraphicFramePr/>
          <p:nvPr>
            <p:extLst>
              <p:ext uri="{D42A27DB-BD31-4B8C-83A1-F6EECF244321}">
                <p14:modId xmlns:p14="http://schemas.microsoft.com/office/powerpoint/2010/main" val="364726354"/>
              </p:ext>
            </p:extLst>
          </p:nvPr>
        </p:nvGraphicFramePr>
        <p:xfrm>
          <a:off x="350874" y="3115344"/>
          <a:ext cx="11504428" cy="39703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80616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D7EDAB1-5D07-C456-EAAF-47380CC9D817}"/>
              </a:ext>
            </a:extLst>
          </p:cNvPr>
          <p:cNvSpPr txBox="1"/>
          <p:nvPr/>
        </p:nvSpPr>
        <p:spPr>
          <a:xfrm>
            <a:off x="1014222" y="1582041"/>
            <a:ext cx="5920867" cy="3373879"/>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r>
              <a:rPr lang="en-US"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Pandas was our go to approach to clean the data.</a:t>
            </a:r>
          </a:p>
          <a:p>
            <a:pPr>
              <a:spcBef>
                <a:spcPct val="20000"/>
              </a:spcBef>
              <a:spcAft>
                <a:spcPts val="600"/>
              </a:spcAft>
              <a:buClr>
                <a:schemeClr val="tx1"/>
              </a:buClr>
              <a:buSzPct val="100000"/>
              <a:buFont typeface="Arial"/>
              <a:buChar char="•"/>
            </a:pPr>
            <a:r>
              <a:rPr lang="en-US"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This data set contained 20,804 rows of data which gives us a good start, especially if we wanted to expand to a greater data set with more rows.</a:t>
            </a:r>
          </a:p>
          <a:p>
            <a:pPr>
              <a:spcBef>
                <a:spcPct val="20000"/>
              </a:spcBef>
              <a:spcAft>
                <a:spcPts val="600"/>
              </a:spcAft>
              <a:buClr>
                <a:schemeClr val="tx1"/>
              </a:buClr>
              <a:buSzPct val="100000"/>
              <a:buFont typeface="Arial"/>
              <a:buChar char="•"/>
            </a:pPr>
            <a:endParaRPr lang="en-US"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spcBef>
                <a:spcPct val="20000"/>
              </a:spcBef>
              <a:spcAft>
                <a:spcPts val="600"/>
              </a:spcAft>
              <a:buClr>
                <a:schemeClr val="tx1"/>
              </a:buClr>
              <a:buSzPct val="100000"/>
              <a:buFont typeface="Arial"/>
              <a:buChar char="•"/>
            </a:pPr>
            <a:r>
              <a:rPr lang="en-US"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First, we removed columns that would not help our charts and filtering.</a:t>
            </a:r>
          </a:p>
          <a:p>
            <a:pPr>
              <a:spcBef>
                <a:spcPct val="20000"/>
              </a:spcBef>
              <a:spcAft>
                <a:spcPts val="600"/>
              </a:spcAft>
              <a:buClr>
                <a:schemeClr val="tx1"/>
              </a:buClr>
              <a:buSzPct val="100000"/>
              <a:buFont typeface="Arial"/>
              <a:buChar char="•"/>
            </a:pPr>
            <a:r>
              <a:rPr lang="en-US"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Then we created separate data frames that featured key elements like Genre, Rating and Certificates for diversity. Here is a snippet of the sample data in the csv.</a:t>
            </a:r>
          </a:p>
        </p:txBody>
      </p:sp>
      <p:sp>
        <p:nvSpPr>
          <p:cNvPr id="17" name="Rectangle 16">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Panda with solid fill">
            <a:extLst>
              <a:ext uri="{FF2B5EF4-FFF2-40B4-BE49-F238E27FC236}">
                <a16:creationId xmlns:a16="http://schemas.microsoft.com/office/drawing/2014/main" id="{0780105E-1B63-3F9A-B3BA-8EED3F96D1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93430" y="484633"/>
            <a:ext cx="2784348" cy="278434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AABC3D4-7C2C-D3A7-988C-0ED24EEBEE88}"/>
              </a:ext>
            </a:extLst>
          </p:cNvPr>
          <p:cNvPicPr>
            <a:picLocks noChangeAspect="1"/>
          </p:cNvPicPr>
          <p:nvPr/>
        </p:nvPicPr>
        <p:blipFill rotWithShape="1">
          <a:blip r:embed="rId6"/>
          <a:srcRect l="23485" r="43277" b="-1"/>
          <a:stretch/>
        </p:blipFill>
        <p:spPr>
          <a:xfrm>
            <a:off x="7962900" y="2880751"/>
            <a:ext cx="3530600" cy="3160127"/>
          </a:xfrm>
          <a:prstGeom prst="rect">
            <a:avLst/>
          </a:prstGeom>
        </p:spPr>
      </p:pic>
    </p:spTree>
    <p:extLst>
      <p:ext uri="{BB962C8B-B14F-4D97-AF65-F5344CB8AC3E}">
        <p14:creationId xmlns:p14="http://schemas.microsoft.com/office/powerpoint/2010/main" val="88523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a:extLst>
              <a:ext uri="{FF2B5EF4-FFF2-40B4-BE49-F238E27FC236}">
                <a16:creationId xmlns:a16="http://schemas.microsoft.com/office/drawing/2014/main" id="{4EC5EFE1-34F9-5B89-E64F-00D301E477B1}"/>
              </a:ext>
            </a:extLst>
          </p:cNvPr>
          <p:cNvSpPr/>
          <p:nvPr/>
        </p:nvSpPr>
        <p:spPr>
          <a:xfrm>
            <a:off x="323431" y="1657193"/>
            <a:ext cx="2415209" cy="1749287"/>
          </a:xfrm>
          <a:prstGeom prst="cub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ETL Process</a:t>
            </a:r>
          </a:p>
        </p:txBody>
      </p:sp>
      <p:cxnSp>
        <p:nvCxnSpPr>
          <p:cNvPr id="7" name="Elbow Connector 6">
            <a:extLst>
              <a:ext uri="{FF2B5EF4-FFF2-40B4-BE49-F238E27FC236}">
                <a16:creationId xmlns:a16="http://schemas.microsoft.com/office/drawing/2014/main" id="{27B2C935-4A0A-1E27-311B-9A39A31222B2}"/>
              </a:ext>
            </a:extLst>
          </p:cNvPr>
          <p:cNvCxnSpPr>
            <a:cxnSpLocks/>
            <a:stCxn id="5" idx="3"/>
            <a:endCxn id="14" idx="2"/>
          </p:cNvCxnSpPr>
          <p:nvPr/>
        </p:nvCxnSpPr>
        <p:spPr>
          <a:xfrm rot="16200000" flipH="1">
            <a:off x="341880" y="4376974"/>
            <a:ext cx="2072569" cy="131579"/>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Elbow Connector 8">
            <a:extLst>
              <a:ext uri="{FF2B5EF4-FFF2-40B4-BE49-F238E27FC236}">
                <a16:creationId xmlns:a16="http://schemas.microsoft.com/office/drawing/2014/main" id="{9A11FBCD-3BD8-CC53-E05C-D13637D183E8}"/>
              </a:ext>
            </a:extLst>
          </p:cNvPr>
          <p:cNvCxnSpPr>
            <a:cxnSpLocks/>
            <a:stCxn id="5" idx="0"/>
            <a:endCxn id="12" idx="2"/>
          </p:cNvCxnSpPr>
          <p:nvPr/>
        </p:nvCxnSpPr>
        <p:spPr>
          <a:xfrm rot="5400000" flipH="1" flipV="1">
            <a:off x="4094506" y="-1071515"/>
            <a:ext cx="383899" cy="5073518"/>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B543438B-63B6-F9AC-BE44-2361AC0EEF1E}"/>
              </a:ext>
            </a:extLst>
          </p:cNvPr>
          <p:cNvCxnSpPr>
            <a:cxnSpLocks/>
            <a:stCxn id="5" idx="4"/>
            <a:endCxn id="13" idx="2"/>
          </p:cNvCxnSpPr>
          <p:nvPr/>
        </p:nvCxnSpPr>
        <p:spPr>
          <a:xfrm>
            <a:off x="2301318" y="2750497"/>
            <a:ext cx="1058658" cy="18635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2" name="Cube 11">
            <a:extLst>
              <a:ext uri="{FF2B5EF4-FFF2-40B4-BE49-F238E27FC236}">
                <a16:creationId xmlns:a16="http://schemas.microsoft.com/office/drawing/2014/main" id="{37424804-759E-F7A9-A255-D7D94B13C0CB}"/>
              </a:ext>
            </a:extLst>
          </p:cNvPr>
          <p:cNvSpPr/>
          <p:nvPr/>
        </p:nvSpPr>
        <p:spPr>
          <a:xfrm>
            <a:off x="6823214" y="633463"/>
            <a:ext cx="1948070" cy="1023730"/>
          </a:xfrm>
          <a:prstGeom prst="cub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Rating &amp; </a:t>
            </a:r>
            <a:r>
              <a:rPr lang="en-US" dirty="0" err="1"/>
              <a:t>Vote.csv</a:t>
            </a:r>
            <a:endParaRPr lang="en-US" dirty="0"/>
          </a:p>
        </p:txBody>
      </p:sp>
      <p:sp>
        <p:nvSpPr>
          <p:cNvPr id="13" name="Cube 12">
            <a:extLst>
              <a:ext uri="{FF2B5EF4-FFF2-40B4-BE49-F238E27FC236}">
                <a16:creationId xmlns:a16="http://schemas.microsoft.com/office/drawing/2014/main" id="{0D2567AA-1BEC-F086-8050-20D3074DD6A4}"/>
              </a:ext>
            </a:extLst>
          </p:cNvPr>
          <p:cNvSpPr/>
          <p:nvPr/>
        </p:nvSpPr>
        <p:spPr>
          <a:xfrm>
            <a:off x="3359976" y="2297025"/>
            <a:ext cx="1948070" cy="102373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Genre.csv</a:t>
            </a:r>
            <a:endParaRPr lang="en-US" dirty="0">
              <a:ln w="0"/>
              <a:solidFill>
                <a:schemeClr val="tx1"/>
              </a:solidFill>
              <a:effectLst>
                <a:outerShdw blurRad="38100" dist="19050" dir="2700000" algn="tl" rotWithShape="0">
                  <a:schemeClr val="dk1">
                    <a:alpha val="40000"/>
                  </a:schemeClr>
                </a:outerShdw>
              </a:effectLst>
            </a:endParaRPr>
          </a:p>
        </p:txBody>
      </p:sp>
      <p:sp>
        <p:nvSpPr>
          <p:cNvPr id="14" name="Cube 13">
            <a:extLst>
              <a:ext uri="{FF2B5EF4-FFF2-40B4-BE49-F238E27FC236}">
                <a16:creationId xmlns:a16="http://schemas.microsoft.com/office/drawing/2014/main" id="{CFA361AE-BB76-8C44-A240-8531C98F595C}"/>
              </a:ext>
            </a:extLst>
          </p:cNvPr>
          <p:cNvSpPr/>
          <p:nvPr/>
        </p:nvSpPr>
        <p:spPr>
          <a:xfrm>
            <a:off x="1443954" y="4731026"/>
            <a:ext cx="2138568" cy="1196837"/>
          </a:xfrm>
          <a:prstGeom prst="cub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Certificate.csv</a:t>
            </a:r>
            <a:endParaRPr lang="en-US" dirty="0"/>
          </a:p>
        </p:txBody>
      </p:sp>
      <p:sp>
        <p:nvSpPr>
          <p:cNvPr id="31" name="TextBox 30">
            <a:extLst>
              <a:ext uri="{FF2B5EF4-FFF2-40B4-BE49-F238E27FC236}">
                <a16:creationId xmlns:a16="http://schemas.microsoft.com/office/drawing/2014/main" id="{01C1F2B5-5277-E587-02F8-C143E9B427FB}"/>
              </a:ext>
            </a:extLst>
          </p:cNvPr>
          <p:cNvSpPr txBox="1"/>
          <p:nvPr/>
        </p:nvSpPr>
        <p:spPr>
          <a:xfrm>
            <a:off x="8893585" y="633463"/>
            <a:ext cx="2935358" cy="1200329"/>
          </a:xfrm>
          <a:prstGeom prst="rect">
            <a:avLst/>
          </a:prstGeom>
          <a:noFill/>
        </p:spPr>
        <p:txBody>
          <a:bodyPr wrap="square" rtlCol="0">
            <a:spAutoFit/>
          </a:bodyPr>
          <a:lstStyle/>
          <a:p>
            <a:r>
              <a:rPr lang="en-US" b="1" dirty="0"/>
              <a:t>We opted for a data set with the most potential considering the number of rows that were null</a:t>
            </a:r>
          </a:p>
        </p:txBody>
      </p:sp>
      <mc:AlternateContent xmlns:mc="http://schemas.openxmlformats.org/markup-compatibility/2006" xmlns:p14="http://schemas.microsoft.com/office/powerpoint/2010/main">
        <mc:Choice Requires="p14">
          <p:contentPart p14:bwMode="auto" r:id="rId3">
            <p14:nvContentPartPr>
              <p14:cNvPr id="40" name="Ink 39">
                <a:extLst>
                  <a:ext uri="{FF2B5EF4-FFF2-40B4-BE49-F238E27FC236}">
                    <a16:creationId xmlns:a16="http://schemas.microsoft.com/office/drawing/2014/main" id="{188CD565-C323-C75B-60E8-C0287D8934EA}"/>
                  </a:ext>
                </a:extLst>
              </p14:cNvPr>
              <p14:cNvContentPartPr/>
              <p14:nvPr/>
            </p14:nvContentPartPr>
            <p14:xfrm>
              <a:off x="2513238" y="-397174"/>
              <a:ext cx="360" cy="360"/>
            </p14:xfrm>
          </p:contentPart>
        </mc:Choice>
        <mc:Fallback xmlns="">
          <p:pic>
            <p:nvPicPr>
              <p:cNvPr id="40" name="Ink 39">
                <a:extLst>
                  <a:ext uri="{FF2B5EF4-FFF2-40B4-BE49-F238E27FC236}">
                    <a16:creationId xmlns:a16="http://schemas.microsoft.com/office/drawing/2014/main" id="{188CD565-C323-C75B-60E8-C0287D8934EA}"/>
                  </a:ext>
                </a:extLst>
              </p:cNvPr>
              <p:cNvPicPr/>
              <p:nvPr/>
            </p:nvPicPr>
            <p:blipFill>
              <a:blip r:embed="rId4"/>
              <a:stretch>
                <a:fillRect/>
              </a:stretch>
            </p:blipFill>
            <p:spPr>
              <a:xfrm>
                <a:off x="2504238" y="-4061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1" name="Ink 40">
                <a:extLst>
                  <a:ext uri="{FF2B5EF4-FFF2-40B4-BE49-F238E27FC236}">
                    <a16:creationId xmlns:a16="http://schemas.microsoft.com/office/drawing/2014/main" id="{F667282B-65BE-9602-8B39-0047057787E8}"/>
                  </a:ext>
                </a:extLst>
              </p14:cNvPr>
              <p14:cNvContentPartPr/>
              <p14:nvPr/>
            </p14:nvContentPartPr>
            <p14:xfrm>
              <a:off x="1121838" y="-522094"/>
              <a:ext cx="360" cy="360"/>
            </p14:xfrm>
          </p:contentPart>
        </mc:Choice>
        <mc:Fallback xmlns="">
          <p:pic>
            <p:nvPicPr>
              <p:cNvPr id="41" name="Ink 40">
                <a:extLst>
                  <a:ext uri="{FF2B5EF4-FFF2-40B4-BE49-F238E27FC236}">
                    <a16:creationId xmlns:a16="http://schemas.microsoft.com/office/drawing/2014/main" id="{F667282B-65BE-9602-8B39-0047057787E8}"/>
                  </a:ext>
                </a:extLst>
              </p:cNvPr>
              <p:cNvPicPr/>
              <p:nvPr/>
            </p:nvPicPr>
            <p:blipFill>
              <a:blip r:embed="rId4"/>
              <a:stretch>
                <a:fillRect/>
              </a:stretch>
            </p:blipFill>
            <p:spPr>
              <a:xfrm>
                <a:off x="1113198" y="-531094"/>
                <a:ext cx="18000" cy="18000"/>
              </a:xfrm>
              <a:prstGeom prst="rect">
                <a:avLst/>
              </a:prstGeom>
            </p:spPr>
          </p:pic>
        </mc:Fallback>
      </mc:AlternateContent>
      <p:sp>
        <p:nvSpPr>
          <p:cNvPr id="43" name="&quot;No&quot; Symbol 42">
            <a:extLst>
              <a:ext uri="{FF2B5EF4-FFF2-40B4-BE49-F238E27FC236}">
                <a16:creationId xmlns:a16="http://schemas.microsoft.com/office/drawing/2014/main" id="{8CD5D1EA-6ED9-E4FB-EAAB-6C70FE50DAF1}"/>
              </a:ext>
            </a:extLst>
          </p:cNvPr>
          <p:cNvSpPr/>
          <p:nvPr/>
        </p:nvSpPr>
        <p:spPr>
          <a:xfrm>
            <a:off x="5423450" y="2215993"/>
            <a:ext cx="1237838" cy="1023730"/>
          </a:xfrm>
          <a:prstGeom prst="noSmoking">
            <a:avLst/>
          </a:prstGeom>
          <a:solidFill>
            <a:srgbClr val="C0000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tx1"/>
                </a:solidFill>
              </a:rPr>
              <a:t>Not Enough</a:t>
            </a:r>
          </a:p>
        </p:txBody>
      </p:sp>
      <p:sp>
        <p:nvSpPr>
          <p:cNvPr id="44" name="&quot;No&quot; Symbol 43">
            <a:extLst>
              <a:ext uri="{FF2B5EF4-FFF2-40B4-BE49-F238E27FC236}">
                <a16:creationId xmlns:a16="http://schemas.microsoft.com/office/drawing/2014/main" id="{C71349EE-BD92-BBCB-9AF9-B6BB06D15050}"/>
              </a:ext>
            </a:extLst>
          </p:cNvPr>
          <p:cNvSpPr/>
          <p:nvPr/>
        </p:nvSpPr>
        <p:spPr>
          <a:xfrm>
            <a:off x="3647450" y="4741269"/>
            <a:ext cx="1237838" cy="1085853"/>
          </a:xfrm>
          <a:prstGeom prst="noSmoking">
            <a:avLst/>
          </a:prstGeom>
          <a:solidFill>
            <a:srgbClr val="C0000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tx1"/>
                </a:solidFill>
              </a:rPr>
              <a:t>Not Enough</a:t>
            </a:r>
          </a:p>
        </p:txBody>
      </p:sp>
      <p:sp>
        <p:nvSpPr>
          <p:cNvPr id="46" name="Can 45">
            <a:extLst>
              <a:ext uri="{FF2B5EF4-FFF2-40B4-BE49-F238E27FC236}">
                <a16:creationId xmlns:a16="http://schemas.microsoft.com/office/drawing/2014/main" id="{B5686F6B-5828-BB9C-89A9-6E76D1017CAA}"/>
              </a:ext>
            </a:extLst>
          </p:cNvPr>
          <p:cNvSpPr/>
          <p:nvPr/>
        </p:nvSpPr>
        <p:spPr>
          <a:xfrm>
            <a:off x="7354957" y="3366878"/>
            <a:ext cx="1143000" cy="124746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KMEANS</a:t>
            </a:r>
          </a:p>
        </p:txBody>
      </p:sp>
      <p:sp>
        <p:nvSpPr>
          <p:cNvPr id="47" name="Can 46">
            <a:extLst>
              <a:ext uri="{FF2B5EF4-FFF2-40B4-BE49-F238E27FC236}">
                <a16:creationId xmlns:a16="http://schemas.microsoft.com/office/drawing/2014/main" id="{9436F546-1317-4681-F0E1-C037DF5041F8}"/>
              </a:ext>
            </a:extLst>
          </p:cNvPr>
          <p:cNvSpPr/>
          <p:nvPr/>
        </p:nvSpPr>
        <p:spPr>
          <a:xfrm>
            <a:off x="10278718" y="3366876"/>
            <a:ext cx="1143000" cy="124746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DBSCAN</a:t>
            </a:r>
          </a:p>
        </p:txBody>
      </p:sp>
      <p:cxnSp>
        <p:nvCxnSpPr>
          <p:cNvPr id="48" name="Elbow Connector 47">
            <a:extLst>
              <a:ext uri="{FF2B5EF4-FFF2-40B4-BE49-F238E27FC236}">
                <a16:creationId xmlns:a16="http://schemas.microsoft.com/office/drawing/2014/main" id="{68475543-7CCC-07FD-B52D-9FA508B2C53D}"/>
              </a:ext>
            </a:extLst>
          </p:cNvPr>
          <p:cNvCxnSpPr>
            <a:cxnSpLocks/>
            <a:stCxn id="12" idx="3"/>
            <a:endCxn id="47" idx="1"/>
          </p:cNvCxnSpPr>
          <p:nvPr/>
        </p:nvCxnSpPr>
        <p:spPr>
          <a:xfrm rot="16200000" flipH="1">
            <a:off x="8404909" y="921566"/>
            <a:ext cx="1709683" cy="3180935"/>
          </a:xfrm>
          <a:prstGeom prst="bent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9" name="Elbow Connector 48">
            <a:extLst>
              <a:ext uri="{FF2B5EF4-FFF2-40B4-BE49-F238E27FC236}">
                <a16:creationId xmlns:a16="http://schemas.microsoft.com/office/drawing/2014/main" id="{C69D2C89-A6BE-7A7C-675F-A22901F32279}"/>
              </a:ext>
            </a:extLst>
          </p:cNvPr>
          <p:cNvCxnSpPr>
            <a:cxnSpLocks/>
            <a:stCxn id="12" idx="3"/>
            <a:endCxn id="46" idx="1"/>
          </p:cNvCxnSpPr>
          <p:nvPr/>
        </p:nvCxnSpPr>
        <p:spPr>
          <a:xfrm rot="16200000" flipH="1">
            <a:off x="6943028" y="2383448"/>
            <a:ext cx="1709685" cy="257174"/>
          </a:xfrm>
          <a:prstGeom prst="bent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63" name="Pie 62">
            <a:extLst>
              <a:ext uri="{FF2B5EF4-FFF2-40B4-BE49-F238E27FC236}">
                <a16:creationId xmlns:a16="http://schemas.microsoft.com/office/drawing/2014/main" id="{BC439680-8F15-4F69-7F7D-8514B441633B}"/>
              </a:ext>
            </a:extLst>
          </p:cNvPr>
          <p:cNvSpPr/>
          <p:nvPr/>
        </p:nvSpPr>
        <p:spPr>
          <a:xfrm>
            <a:off x="10397988" y="5341865"/>
            <a:ext cx="1023730" cy="854765"/>
          </a:xfrm>
          <a:prstGeom prst="pi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Analyze</a:t>
            </a:r>
          </a:p>
        </p:txBody>
      </p:sp>
      <p:sp>
        <p:nvSpPr>
          <p:cNvPr id="64" name="Pie 63">
            <a:extLst>
              <a:ext uri="{FF2B5EF4-FFF2-40B4-BE49-F238E27FC236}">
                <a16:creationId xmlns:a16="http://schemas.microsoft.com/office/drawing/2014/main" id="{6B063810-D930-3358-D94F-DEF3FCACF70E}"/>
              </a:ext>
            </a:extLst>
          </p:cNvPr>
          <p:cNvSpPr/>
          <p:nvPr/>
        </p:nvSpPr>
        <p:spPr>
          <a:xfrm>
            <a:off x="7509015" y="5341865"/>
            <a:ext cx="1023730" cy="854765"/>
          </a:xfrm>
          <a:prstGeom prst="pi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Analyze</a:t>
            </a:r>
            <a:endParaRPr lang="en-US" dirty="0">
              <a:solidFill>
                <a:schemeClr val="tx1"/>
              </a:solidFill>
            </a:endParaRPr>
          </a:p>
        </p:txBody>
      </p:sp>
      <p:sp>
        <p:nvSpPr>
          <p:cNvPr id="66" name="Down Arrow 65">
            <a:extLst>
              <a:ext uri="{FF2B5EF4-FFF2-40B4-BE49-F238E27FC236}">
                <a16:creationId xmlns:a16="http://schemas.microsoft.com/office/drawing/2014/main" id="{6E7770E4-0B84-106C-FAC2-70A6C5EAA171}"/>
              </a:ext>
            </a:extLst>
          </p:cNvPr>
          <p:cNvSpPr/>
          <p:nvPr/>
        </p:nvSpPr>
        <p:spPr>
          <a:xfrm>
            <a:off x="7777372" y="4731026"/>
            <a:ext cx="243508" cy="387626"/>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a:extLst>
              <a:ext uri="{FF2B5EF4-FFF2-40B4-BE49-F238E27FC236}">
                <a16:creationId xmlns:a16="http://schemas.microsoft.com/office/drawing/2014/main" id="{5AC02EC0-DCD6-08DE-79F1-BC933B5FDC0A}"/>
              </a:ext>
            </a:extLst>
          </p:cNvPr>
          <p:cNvSpPr/>
          <p:nvPr/>
        </p:nvSpPr>
        <p:spPr>
          <a:xfrm>
            <a:off x="10712722" y="4734341"/>
            <a:ext cx="243508" cy="387626"/>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47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ppt_x"/>
                                          </p:val>
                                        </p:tav>
                                        <p:tav tm="100000">
                                          <p:val>
                                            <p:strVal val="#ppt_x"/>
                                          </p:val>
                                        </p:tav>
                                      </p:tavLst>
                                    </p:anim>
                                    <p:anim calcmode="lin" valueType="num">
                                      <p:cBhvr additive="base">
                                        <p:cTn id="4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500" fill="hold"/>
                                        <p:tgtEl>
                                          <p:spTgt spid="31"/>
                                        </p:tgtEl>
                                        <p:attrNameLst>
                                          <p:attrName>ppt_x</p:attrName>
                                        </p:attrNameLst>
                                      </p:cBhvr>
                                      <p:tavLst>
                                        <p:tav tm="0">
                                          <p:val>
                                            <p:strVal val="#ppt_x"/>
                                          </p:val>
                                        </p:tav>
                                        <p:tav tm="100000">
                                          <p:val>
                                            <p:strVal val="#ppt_x"/>
                                          </p:val>
                                        </p:tav>
                                      </p:tavLst>
                                    </p:anim>
                                    <p:anim calcmode="lin" valueType="num">
                                      <p:cBhvr additive="base">
                                        <p:cTn id="5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additive="base">
                                        <p:cTn id="56" dur="500" fill="hold"/>
                                        <p:tgtEl>
                                          <p:spTgt spid="49"/>
                                        </p:tgtEl>
                                        <p:attrNameLst>
                                          <p:attrName>ppt_x</p:attrName>
                                        </p:attrNameLst>
                                      </p:cBhvr>
                                      <p:tavLst>
                                        <p:tav tm="0">
                                          <p:val>
                                            <p:strVal val="#ppt_x"/>
                                          </p:val>
                                        </p:tav>
                                        <p:tav tm="100000">
                                          <p:val>
                                            <p:strVal val="#ppt_x"/>
                                          </p:val>
                                        </p:tav>
                                      </p:tavLst>
                                    </p:anim>
                                    <p:anim calcmode="lin" valueType="num">
                                      <p:cBhvr additive="base">
                                        <p:cTn id="5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additive="base">
                                        <p:cTn id="62" dur="500" fill="hold"/>
                                        <p:tgtEl>
                                          <p:spTgt spid="48"/>
                                        </p:tgtEl>
                                        <p:attrNameLst>
                                          <p:attrName>ppt_x</p:attrName>
                                        </p:attrNameLst>
                                      </p:cBhvr>
                                      <p:tavLst>
                                        <p:tav tm="0">
                                          <p:val>
                                            <p:strVal val="#ppt_x"/>
                                          </p:val>
                                        </p:tav>
                                        <p:tav tm="100000">
                                          <p:val>
                                            <p:strVal val="#ppt_x"/>
                                          </p:val>
                                        </p:tav>
                                      </p:tavLst>
                                    </p:anim>
                                    <p:anim calcmode="lin" valueType="num">
                                      <p:cBhvr additive="base">
                                        <p:cTn id="6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46"/>
                                        </p:tgtEl>
                                        <p:attrNameLst>
                                          <p:attrName>style.visibility</p:attrName>
                                        </p:attrNameLst>
                                      </p:cBhvr>
                                      <p:to>
                                        <p:strVal val="visible"/>
                                      </p:to>
                                    </p:set>
                                    <p:anim calcmode="lin" valueType="num">
                                      <p:cBhvr additive="base">
                                        <p:cTn id="68" dur="500" fill="hold"/>
                                        <p:tgtEl>
                                          <p:spTgt spid="46"/>
                                        </p:tgtEl>
                                        <p:attrNameLst>
                                          <p:attrName>ppt_x</p:attrName>
                                        </p:attrNameLst>
                                      </p:cBhvr>
                                      <p:tavLst>
                                        <p:tav tm="0">
                                          <p:val>
                                            <p:strVal val="#ppt_x"/>
                                          </p:val>
                                        </p:tav>
                                        <p:tav tm="100000">
                                          <p:val>
                                            <p:strVal val="#ppt_x"/>
                                          </p:val>
                                        </p:tav>
                                      </p:tavLst>
                                    </p:anim>
                                    <p:anim calcmode="lin" valueType="num">
                                      <p:cBhvr additive="base">
                                        <p:cTn id="6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ppt_x"/>
                                          </p:val>
                                        </p:tav>
                                        <p:tav tm="100000">
                                          <p:val>
                                            <p:strVal val="#ppt_x"/>
                                          </p:val>
                                        </p:tav>
                                      </p:tavLst>
                                    </p:anim>
                                    <p:anim calcmode="lin" valueType="num">
                                      <p:cBhvr additive="base">
                                        <p:cTn id="7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cBhvr additive="base">
                                        <p:cTn id="80" dur="500" fill="hold"/>
                                        <p:tgtEl>
                                          <p:spTgt spid="66"/>
                                        </p:tgtEl>
                                        <p:attrNameLst>
                                          <p:attrName>ppt_x</p:attrName>
                                        </p:attrNameLst>
                                      </p:cBhvr>
                                      <p:tavLst>
                                        <p:tav tm="0">
                                          <p:val>
                                            <p:strVal val="#ppt_x"/>
                                          </p:val>
                                        </p:tav>
                                        <p:tav tm="100000">
                                          <p:val>
                                            <p:strVal val="#ppt_x"/>
                                          </p:val>
                                        </p:tav>
                                      </p:tavLst>
                                    </p:anim>
                                    <p:anim calcmode="lin" valueType="num">
                                      <p:cBhvr additive="base">
                                        <p:cTn id="81" dur="500" fill="hold"/>
                                        <p:tgtEl>
                                          <p:spTgt spid="66"/>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67"/>
                                        </p:tgtEl>
                                        <p:attrNameLst>
                                          <p:attrName>style.visibility</p:attrName>
                                        </p:attrNameLst>
                                      </p:cBhvr>
                                      <p:to>
                                        <p:strVal val="visible"/>
                                      </p:to>
                                    </p:set>
                                    <p:anim calcmode="lin" valueType="num">
                                      <p:cBhvr additive="base">
                                        <p:cTn id="84" dur="500" fill="hold"/>
                                        <p:tgtEl>
                                          <p:spTgt spid="67"/>
                                        </p:tgtEl>
                                        <p:attrNameLst>
                                          <p:attrName>ppt_x</p:attrName>
                                        </p:attrNameLst>
                                      </p:cBhvr>
                                      <p:tavLst>
                                        <p:tav tm="0">
                                          <p:val>
                                            <p:strVal val="#ppt_x"/>
                                          </p:val>
                                        </p:tav>
                                        <p:tav tm="100000">
                                          <p:val>
                                            <p:strVal val="#ppt_x"/>
                                          </p:val>
                                        </p:tav>
                                      </p:tavLst>
                                    </p:anim>
                                    <p:anim calcmode="lin" valueType="num">
                                      <p:cBhvr additive="base">
                                        <p:cTn id="85" dur="500" fill="hold"/>
                                        <p:tgtEl>
                                          <p:spTgt spid="6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anim calcmode="lin" valueType="num">
                                      <p:cBhvr additive="base">
                                        <p:cTn id="88" dur="500" fill="hold"/>
                                        <p:tgtEl>
                                          <p:spTgt spid="64"/>
                                        </p:tgtEl>
                                        <p:attrNameLst>
                                          <p:attrName>ppt_x</p:attrName>
                                        </p:attrNameLst>
                                      </p:cBhvr>
                                      <p:tavLst>
                                        <p:tav tm="0">
                                          <p:val>
                                            <p:strVal val="#ppt_x"/>
                                          </p:val>
                                        </p:tav>
                                        <p:tav tm="100000">
                                          <p:val>
                                            <p:strVal val="#ppt_x"/>
                                          </p:val>
                                        </p:tav>
                                      </p:tavLst>
                                    </p:anim>
                                    <p:anim calcmode="lin" valueType="num">
                                      <p:cBhvr additive="base">
                                        <p:cTn id="89" dur="500" fill="hold"/>
                                        <p:tgtEl>
                                          <p:spTgt spid="64"/>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31" grpId="0"/>
      <p:bldP spid="43" grpId="0" animBg="1"/>
      <p:bldP spid="44" grpId="0" animBg="1"/>
      <p:bldP spid="46" grpId="0" animBg="1"/>
      <p:bldP spid="47" grpId="0" animBg="1"/>
      <p:bldP spid="63" grpId="0" animBg="1"/>
      <p:bldP spid="64" grpId="0" animBg="1"/>
      <p:bldP spid="66" grpId="0" animBg="1"/>
      <p:bldP spid="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F419-79BB-4E4A-0255-7F088E5E9187}"/>
              </a:ext>
            </a:extLst>
          </p:cNvPr>
          <p:cNvSpPr>
            <a:spLocks noGrp="1"/>
          </p:cNvSpPr>
          <p:nvPr>
            <p:ph type="title"/>
          </p:nvPr>
        </p:nvSpPr>
        <p:spPr/>
        <p:txBody>
          <a:bodyPr/>
          <a:lstStyle/>
          <a:p>
            <a:pPr algn="ctr"/>
            <a:r>
              <a:rPr lang="en-US" dirty="0"/>
              <a:t>After the ETL the next question was, which approach would help us find more viable patterns?</a:t>
            </a:r>
          </a:p>
        </p:txBody>
      </p:sp>
      <p:sp>
        <p:nvSpPr>
          <p:cNvPr id="13" name="Content Placeholder 12">
            <a:extLst>
              <a:ext uri="{FF2B5EF4-FFF2-40B4-BE49-F238E27FC236}">
                <a16:creationId xmlns:a16="http://schemas.microsoft.com/office/drawing/2014/main" id="{34C05C46-4D6F-DB0A-12CA-D6AA1F23B2B5}"/>
              </a:ext>
            </a:extLst>
          </p:cNvPr>
          <p:cNvSpPr>
            <a:spLocks noGrp="1"/>
          </p:cNvSpPr>
          <p:nvPr>
            <p:ph sz="half" idx="1"/>
          </p:nvPr>
        </p:nvSpPr>
        <p:spPr/>
        <p:txBody>
          <a:bodyPr/>
          <a:lstStyle/>
          <a:p>
            <a:r>
              <a:rPr lang="en-US" dirty="0"/>
              <a:t>KMEANS has difficulty with non-globular clusters and clusters of multiple sizes.</a:t>
            </a:r>
          </a:p>
        </p:txBody>
      </p:sp>
      <p:sp>
        <p:nvSpPr>
          <p:cNvPr id="15" name="Content Placeholder 14">
            <a:extLst>
              <a:ext uri="{FF2B5EF4-FFF2-40B4-BE49-F238E27FC236}">
                <a16:creationId xmlns:a16="http://schemas.microsoft.com/office/drawing/2014/main" id="{AE42DB0B-533F-4C9F-BCEE-BBEC2314F7A7}"/>
              </a:ext>
            </a:extLst>
          </p:cNvPr>
          <p:cNvSpPr>
            <a:spLocks noGrp="1"/>
          </p:cNvSpPr>
          <p:nvPr>
            <p:ph sz="half" idx="2"/>
          </p:nvPr>
        </p:nvSpPr>
        <p:spPr/>
        <p:txBody>
          <a:bodyPr/>
          <a:lstStyle/>
          <a:p>
            <a:r>
              <a:rPr lang="en-US" dirty="0"/>
              <a:t>DBSCAN is used to handle clusters of multiple sizes and structures and is not powerfully influenced by noise or outliers.</a:t>
            </a:r>
          </a:p>
        </p:txBody>
      </p:sp>
      <p:sp>
        <p:nvSpPr>
          <p:cNvPr id="5" name="Rectangle 4">
            <a:extLst>
              <a:ext uri="{FF2B5EF4-FFF2-40B4-BE49-F238E27FC236}">
                <a16:creationId xmlns:a16="http://schemas.microsoft.com/office/drawing/2014/main" id="{9FCEEF25-FC10-DBEC-DB48-7A1678341952}"/>
              </a:ext>
            </a:extLst>
          </p:cNvPr>
          <p:cNvSpPr/>
          <p:nvPr/>
        </p:nvSpPr>
        <p:spPr>
          <a:xfrm>
            <a:off x="2093665" y="2666999"/>
            <a:ext cx="2972289"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KMEANS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6">
            <a:extLst>
              <a:ext uri="{FF2B5EF4-FFF2-40B4-BE49-F238E27FC236}">
                <a16:creationId xmlns:a16="http://schemas.microsoft.com/office/drawing/2014/main" id="{B074EBBA-7643-48A7-26DF-270E9932215A}"/>
              </a:ext>
            </a:extLst>
          </p:cNvPr>
          <p:cNvSpPr/>
          <p:nvPr/>
        </p:nvSpPr>
        <p:spPr>
          <a:xfrm>
            <a:off x="6897955" y="2666999"/>
            <a:ext cx="3422114"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DBSCAN</a:t>
            </a:r>
          </a:p>
        </p:txBody>
      </p:sp>
      <p:sp>
        <p:nvSpPr>
          <p:cNvPr id="16" name="Rectangle 15">
            <a:extLst>
              <a:ext uri="{FF2B5EF4-FFF2-40B4-BE49-F238E27FC236}">
                <a16:creationId xmlns:a16="http://schemas.microsoft.com/office/drawing/2014/main" id="{CBA4A31B-7853-99F9-B4EF-A8A41F7E3C94}"/>
              </a:ext>
            </a:extLst>
          </p:cNvPr>
          <p:cNvSpPr/>
          <p:nvPr/>
        </p:nvSpPr>
        <p:spPr>
          <a:xfrm>
            <a:off x="5599662" y="2967335"/>
            <a:ext cx="837089"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an 2">
            <a:extLst>
              <a:ext uri="{FF2B5EF4-FFF2-40B4-BE49-F238E27FC236}">
                <a16:creationId xmlns:a16="http://schemas.microsoft.com/office/drawing/2014/main" id="{027B0938-157C-FEC1-AC69-D1A02A01CB48}"/>
              </a:ext>
            </a:extLst>
          </p:cNvPr>
          <p:cNvSpPr/>
          <p:nvPr/>
        </p:nvSpPr>
        <p:spPr>
          <a:xfrm>
            <a:off x="2831194" y="4696135"/>
            <a:ext cx="1143000" cy="124746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an 3">
            <a:extLst>
              <a:ext uri="{FF2B5EF4-FFF2-40B4-BE49-F238E27FC236}">
                <a16:creationId xmlns:a16="http://schemas.microsoft.com/office/drawing/2014/main" id="{E3CA032E-9883-E922-537C-C311A4BED0E5}"/>
              </a:ext>
            </a:extLst>
          </p:cNvPr>
          <p:cNvSpPr/>
          <p:nvPr/>
        </p:nvSpPr>
        <p:spPr>
          <a:xfrm>
            <a:off x="8037512" y="4696135"/>
            <a:ext cx="1143000" cy="124746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8B002D0-43CB-BF26-E70A-04159B1450D4}"/>
              </a:ext>
            </a:extLst>
          </p:cNvPr>
          <p:cNvSpPr txBox="1"/>
          <p:nvPr/>
        </p:nvSpPr>
        <p:spPr>
          <a:xfrm>
            <a:off x="646176" y="-40233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3453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4" name="Picture 13" descr="Open notebook with drawn charts">
            <a:extLst>
              <a:ext uri="{FF2B5EF4-FFF2-40B4-BE49-F238E27FC236}">
                <a16:creationId xmlns:a16="http://schemas.microsoft.com/office/drawing/2014/main" id="{9C46890B-5ADB-6C11-9967-2C11C77541AB}"/>
              </a:ext>
            </a:extLst>
          </p:cNvPr>
          <p:cNvPicPr>
            <a:picLocks noChangeAspect="1"/>
          </p:cNvPicPr>
          <p:nvPr/>
        </p:nvPicPr>
        <p:blipFill>
          <a:blip r:embed="rId4"/>
          <a:stretch>
            <a:fillRect/>
          </a:stretch>
        </p:blipFill>
        <p:spPr>
          <a:xfrm>
            <a:off x="2445489" y="3827727"/>
            <a:ext cx="2557776" cy="1875702"/>
          </a:xfrm>
          <a:prstGeom prst="rect">
            <a:avLst/>
          </a:prstGeom>
        </p:spPr>
      </p:pic>
      <p:sp>
        <p:nvSpPr>
          <p:cNvPr id="4" name="Text Placeholder 3">
            <a:extLst>
              <a:ext uri="{FF2B5EF4-FFF2-40B4-BE49-F238E27FC236}">
                <a16:creationId xmlns:a16="http://schemas.microsoft.com/office/drawing/2014/main" id="{6548CB11-40A5-4778-F053-547ABA600950}"/>
              </a:ext>
            </a:extLst>
          </p:cNvPr>
          <p:cNvSpPr>
            <a:spLocks noGrp="1"/>
          </p:cNvSpPr>
          <p:nvPr>
            <p:ph type="body" sz="half" idx="2"/>
          </p:nvPr>
        </p:nvSpPr>
        <p:spPr>
          <a:xfrm>
            <a:off x="1141414" y="2666999"/>
            <a:ext cx="5920867" cy="3373879"/>
          </a:xfrm>
        </p:spPr>
        <p:txBody>
          <a:bodyPr vert="horz" lIns="91440" tIns="45720" rIns="91440" bIns="45720" rtlCol="0" anchor="t">
            <a:normAutofit/>
          </a:bodyPr>
          <a:lstStyle/>
          <a:p>
            <a:r>
              <a:rPr lang="en-US" b="1" dirty="0"/>
              <a:t>One of the first charts proved that the rating cluster was affected by certain rows with no votes at all on the rating. The scale is thrown off by this considering the outliers are in 60k range.</a:t>
            </a:r>
          </a:p>
        </p:txBody>
      </p:sp>
      <p:sp>
        <p:nvSpPr>
          <p:cNvPr id="22" name="Rectangle 21">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aph of a number of clusters&#10;&#10;Description automatically generated">
            <a:extLst>
              <a:ext uri="{FF2B5EF4-FFF2-40B4-BE49-F238E27FC236}">
                <a16:creationId xmlns:a16="http://schemas.microsoft.com/office/drawing/2014/main" id="{A828CB28-9F7F-5104-9F81-FB94D663EA70}"/>
              </a:ext>
            </a:extLst>
          </p:cNvPr>
          <p:cNvPicPr>
            <a:picLocks noChangeAspect="1"/>
          </p:cNvPicPr>
          <p:nvPr/>
        </p:nvPicPr>
        <p:blipFill>
          <a:blip r:embed="rId5"/>
          <a:stretch>
            <a:fillRect/>
          </a:stretch>
        </p:blipFill>
        <p:spPr>
          <a:xfrm>
            <a:off x="8019288" y="787307"/>
            <a:ext cx="3532632" cy="2481673"/>
          </a:xfrm>
          <a:prstGeom prst="rect">
            <a:avLst/>
          </a:prstGeom>
        </p:spPr>
      </p:pic>
      <p:pic>
        <p:nvPicPr>
          <p:cNvPr id="15" name="Content Placeholder 14" descr="A graph of a number of clusters&#10;&#10;Description automatically generated">
            <a:extLst>
              <a:ext uri="{FF2B5EF4-FFF2-40B4-BE49-F238E27FC236}">
                <a16:creationId xmlns:a16="http://schemas.microsoft.com/office/drawing/2014/main" id="{0B7E608D-34A7-77B2-86F6-F310FC446685}"/>
              </a:ext>
            </a:extLst>
          </p:cNvPr>
          <p:cNvPicPr>
            <a:picLocks noGrp="1" noChangeAspect="1"/>
          </p:cNvPicPr>
          <p:nvPr>
            <p:ph idx="1"/>
          </p:nvPr>
        </p:nvPicPr>
        <p:blipFill>
          <a:blip r:embed="rId6"/>
          <a:stretch>
            <a:fillRect/>
          </a:stretch>
        </p:blipFill>
        <p:spPr>
          <a:xfrm>
            <a:off x="8019288" y="3589020"/>
            <a:ext cx="3532632" cy="2358031"/>
          </a:xfrm>
          <a:prstGeom prst="rect">
            <a:avLst/>
          </a:prstGeom>
        </p:spPr>
      </p:pic>
      <p:sp>
        <p:nvSpPr>
          <p:cNvPr id="8" name="Rectangle 7">
            <a:extLst>
              <a:ext uri="{FF2B5EF4-FFF2-40B4-BE49-F238E27FC236}">
                <a16:creationId xmlns:a16="http://schemas.microsoft.com/office/drawing/2014/main" id="{37263A40-4B59-C490-3EBB-9A7D2AA4A663}"/>
              </a:ext>
            </a:extLst>
          </p:cNvPr>
          <p:cNvSpPr/>
          <p:nvPr/>
        </p:nvSpPr>
        <p:spPr>
          <a:xfrm>
            <a:off x="415102" y="1316664"/>
            <a:ext cx="6627135"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KMEANS Approach</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19280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459E1-B540-314D-BE5A-47E265ECA09C}"/>
              </a:ext>
            </a:extLst>
          </p:cNvPr>
          <p:cNvSpPr>
            <a:spLocks noGrp="1"/>
          </p:cNvSpPr>
          <p:nvPr>
            <p:ph type="title"/>
          </p:nvPr>
        </p:nvSpPr>
        <p:spPr/>
        <p:txBody>
          <a:bodyPr anchor="ctr"/>
          <a:lstStyle/>
          <a:p>
            <a:pPr algn="ctr"/>
            <a:r>
              <a:rPr lang="en-US" b="1" dirty="0">
                <a:solidFill>
                  <a:schemeClr val="accent5">
                    <a:lumMod val="75000"/>
                  </a:schemeClr>
                </a:solidFill>
              </a:rPr>
              <a:t>Initial Clustering</a:t>
            </a:r>
          </a:p>
        </p:txBody>
      </p:sp>
      <p:sp>
        <p:nvSpPr>
          <p:cNvPr id="4" name="Text Placeholder 3">
            <a:extLst>
              <a:ext uri="{FF2B5EF4-FFF2-40B4-BE49-F238E27FC236}">
                <a16:creationId xmlns:a16="http://schemas.microsoft.com/office/drawing/2014/main" id="{6548CB11-40A5-4778-F053-547ABA600950}"/>
              </a:ext>
            </a:extLst>
          </p:cNvPr>
          <p:cNvSpPr>
            <a:spLocks noGrp="1"/>
          </p:cNvSpPr>
          <p:nvPr>
            <p:ph type="body" sz="half" idx="2"/>
          </p:nvPr>
        </p:nvSpPr>
        <p:spPr>
          <a:xfrm>
            <a:off x="1141411" y="2971800"/>
            <a:ext cx="3875089" cy="2286000"/>
          </a:xfrm>
        </p:spPr>
        <p:txBody>
          <a:bodyPr/>
          <a:lstStyle/>
          <a:p>
            <a:r>
              <a:rPr lang="en-US" b="1" dirty="0"/>
              <a:t>Using the “Elbow” method we derived that 10 clusters was an ideal amount. Our first scatter plot was to use clusters as the color and plot the data in votes over rating. Unfortunately, not much was gained in this chart due to the lack of disparity in the clusters near 0.</a:t>
            </a:r>
          </a:p>
        </p:txBody>
      </p:sp>
      <p:pic>
        <p:nvPicPr>
          <p:cNvPr id="9" name="Content Placeholder 8" descr="A chart with different colored dots&#10;&#10;Description automatically generated">
            <a:extLst>
              <a:ext uri="{FF2B5EF4-FFF2-40B4-BE49-F238E27FC236}">
                <a16:creationId xmlns:a16="http://schemas.microsoft.com/office/drawing/2014/main" id="{42A01B14-DED1-8831-AE2B-AB0C8C5033BA}"/>
              </a:ext>
            </a:extLst>
          </p:cNvPr>
          <p:cNvPicPr>
            <a:picLocks noGrp="1" noChangeAspect="1"/>
          </p:cNvPicPr>
          <p:nvPr>
            <p:ph idx="1"/>
          </p:nvPr>
        </p:nvPicPr>
        <p:blipFill>
          <a:blip r:embed="rId3"/>
          <a:stretch>
            <a:fillRect/>
          </a:stretch>
        </p:blipFill>
        <p:spPr>
          <a:xfrm>
            <a:off x="5370513" y="977900"/>
            <a:ext cx="5410200" cy="4445000"/>
          </a:xfrm>
        </p:spPr>
      </p:pic>
    </p:spTree>
    <p:extLst>
      <p:ext uri="{BB962C8B-B14F-4D97-AF65-F5344CB8AC3E}">
        <p14:creationId xmlns:p14="http://schemas.microsoft.com/office/powerpoint/2010/main" val="1408980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0" name="Rounded Rectangle 7">
            <a:extLst>
              <a:ext uri="{FF2B5EF4-FFF2-40B4-BE49-F238E27FC236}">
                <a16:creationId xmlns:a16="http://schemas.microsoft.com/office/drawing/2014/main" id="{9690E8CD-BFA8-49C9-95BD-EA4CA120C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0720"/>
            <a:ext cx="5383909" cy="559381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art with different colored squares&#10;&#10;Description automatically generated">
            <a:extLst>
              <a:ext uri="{FF2B5EF4-FFF2-40B4-BE49-F238E27FC236}">
                <a16:creationId xmlns:a16="http://schemas.microsoft.com/office/drawing/2014/main" id="{9AF8F998-7B4D-12BF-12DC-4B0943278DEC}"/>
              </a:ext>
            </a:extLst>
          </p:cNvPr>
          <p:cNvPicPr>
            <a:picLocks noChangeAspect="1"/>
          </p:cNvPicPr>
          <p:nvPr/>
        </p:nvPicPr>
        <p:blipFill>
          <a:blip r:embed="rId4"/>
          <a:stretch>
            <a:fillRect/>
          </a:stretch>
        </p:blipFill>
        <p:spPr>
          <a:xfrm>
            <a:off x="700622" y="1244600"/>
            <a:ext cx="5166778" cy="4262590"/>
          </a:xfrm>
          <a:prstGeom prst="rect">
            <a:avLst/>
          </a:prstGeom>
        </p:spPr>
      </p:pic>
      <p:sp>
        <p:nvSpPr>
          <p:cNvPr id="12" name="Rounded Rectangle 7">
            <a:extLst>
              <a:ext uri="{FF2B5EF4-FFF2-40B4-BE49-F238E27FC236}">
                <a16:creationId xmlns:a16="http://schemas.microsoft.com/office/drawing/2014/main" id="{E3925F30-DC1E-4FB8-B39E-30B926358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8243" y="620720"/>
            <a:ext cx="5383909" cy="559381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cluster&#10;&#10;Description automatically generated">
            <a:extLst>
              <a:ext uri="{FF2B5EF4-FFF2-40B4-BE49-F238E27FC236}">
                <a16:creationId xmlns:a16="http://schemas.microsoft.com/office/drawing/2014/main" id="{54503B3D-5F99-680A-EF9A-F0D15B59BD58}"/>
              </a:ext>
            </a:extLst>
          </p:cNvPr>
          <p:cNvPicPr>
            <a:picLocks noChangeAspect="1"/>
          </p:cNvPicPr>
          <p:nvPr/>
        </p:nvPicPr>
        <p:blipFill>
          <a:blip r:embed="rId5"/>
          <a:stretch>
            <a:fillRect/>
          </a:stretch>
        </p:blipFill>
        <p:spPr>
          <a:xfrm>
            <a:off x="6320902" y="1435100"/>
            <a:ext cx="5032898" cy="3787254"/>
          </a:xfrm>
          <a:prstGeom prst="rect">
            <a:avLst/>
          </a:prstGeom>
        </p:spPr>
      </p:pic>
      <p:sp>
        <p:nvSpPr>
          <p:cNvPr id="2" name="Rectangle 1">
            <a:extLst>
              <a:ext uri="{FF2B5EF4-FFF2-40B4-BE49-F238E27FC236}">
                <a16:creationId xmlns:a16="http://schemas.microsoft.com/office/drawing/2014/main" id="{AC54297E-E7CC-E2B3-7F70-32BA98E2E4C7}"/>
              </a:ext>
            </a:extLst>
          </p:cNvPr>
          <p:cNvSpPr/>
          <p:nvPr/>
        </p:nvSpPr>
        <p:spPr>
          <a:xfrm>
            <a:off x="2797737" y="-69797"/>
            <a:ext cx="625363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Ratings and Votes</a:t>
            </a:r>
          </a:p>
        </p:txBody>
      </p:sp>
    </p:spTree>
    <p:extLst>
      <p:ext uri="{BB962C8B-B14F-4D97-AF65-F5344CB8AC3E}">
        <p14:creationId xmlns:p14="http://schemas.microsoft.com/office/powerpoint/2010/main" val="3407087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0606E1B-B00B-4EA0-91C9-93AF33751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358" y="799063"/>
            <a:ext cx="7009395" cy="5260058"/>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graph&#10;&#10;Description automatically generated">
            <a:extLst>
              <a:ext uri="{FF2B5EF4-FFF2-40B4-BE49-F238E27FC236}">
                <a16:creationId xmlns:a16="http://schemas.microsoft.com/office/drawing/2014/main" id="{5D04D9C8-EBA4-F48E-4EDF-3F6C6BF8C7BA}"/>
              </a:ext>
            </a:extLst>
          </p:cNvPr>
          <p:cNvPicPr>
            <a:picLocks noChangeAspect="1"/>
          </p:cNvPicPr>
          <p:nvPr/>
        </p:nvPicPr>
        <p:blipFill>
          <a:blip r:embed="rId4"/>
          <a:stretch>
            <a:fillRect/>
          </a:stretch>
        </p:blipFill>
        <p:spPr>
          <a:xfrm>
            <a:off x="4497966" y="1123525"/>
            <a:ext cx="6148179" cy="4611134"/>
          </a:xfrm>
          <a:prstGeom prst="rect">
            <a:avLst/>
          </a:prstGeom>
        </p:spPr>
      </p:pic>
      <p:sp>
        <p:nvSpPr>
          <p:cNvPr id="2" name="TextBox 1">
            <a:extLst>
              <a:ext uri="{FF2B5EF4-FFF2-40B4-BE49-F238E27FC236}">
                <a16:creationId xmlns:a16="http://schemas.microsoft.com/office/drawing/2014/main" id="{E14D24DD-7427-A170-873B-9ABFC484723A}"/>
              </a:ext>
            </a:extLst>
          </p:cNvPr>
          <p:cNvSpPr txBox="1"/>
          <p:nvPr/>
        </p:nvSpPr>
        <p:spPr>
          <a:xfrm>
            <a:off x="630936" y="2772338"/>
            <a:ext cx="3081528" cy="2031325"/>
          </a:xfrm>
          <a:prstGeom prst="rect">
            <a:avLst/>
          </a:prstGeom>
          <a:noFill/>
        </p:spPr>
        <p:txBody>
          <a:bodyPr wrap="square" rtlCol="0">
            <a:spAutoFit/>
          </a:bodyPr>
          <a:lstStyle/>
          <a:p>
            <a:r>
              <a:rPr lang="en-US" dirty="0"/>
              <a:t>From this we noticed that each cluster had one predominant Genre e.g., Cluster 9 is all “Sci-fi” however “Action” and “Adventure” is distributed in all the clusters.</a:t>
            </a:r>
          </a:p>
        </p:txBody>
      </p:sp>
      <p:sp>
        <p:nvSpPr>
          <p:cNvPr id="4" name="TextBox 3">
            <a:extLst>
              <a:ext uri="{FF2B5EF4-FFF2-40B4-BE49-F238E27FC236}">
                <a16:creationId xmlns:a16="http://schemas.microsoft.com/office/drawing/2014/main" id="{9F2032BE-6597-EFCA-1E01-1932213C47C6}"/>
              </a:ext>
            </a:extLst>
          </p:cNvPr>
          <p:cNvSpPr txBox="1"/>
          <p:nvPr/>
        </p:nvSpPr>
        <p:spPr>
          <a:xfrm>
            <a:off x="838200" y="1485900"/>
            <a:ext cx="2197100" cy="923330"/>
          </a:xfrm>
          <a:prstGeom prst="rect">
            <a:avLst/>
          </a:prstGeom>
          <a:noFill/>
        </p:spPr>
        <p:txBody>
          <a:bodyPr wrap="square" rtlCol="0">
            <a:spAutoFit/>
          </a:bodyPr>
          <a:lstStyle/>
          <a:p>
            <a:pPr algn="ctr"/>
            <a:r>
              <a:rPr lang="en-US" b="1" dirty="0">
                <a:solidFill>
                  <a:schemeClr val="accent5">
                    <a:lumMod val="75000"/>
                  </a:schemeClr>
                </a:solidFill>
              </a:rPr>
              <a:t>Proportions of Genres in Each Cluster</a:t>
            </a:r>
          </a:p>
        </p:txBody>
      </p:sp>
    </p:spTree>
    <p:extLst>
      <p:ext uri="{BB962C8B-B14F-4D97-AF65-F5344CB8AC3E}">
        <p14:creationId xmlns:p14="http://schemas.microsoft.com/office/powerpoint/2010/main" val="1751236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{6BF1D0F7-936C-DE4E-86EE-A5C09923257F}tf16401378</Template>
  <TotalTime>1107</TotalTime>
  <Words>1167</Words>
  <Application>Microsoft Macintosh PowerPoint</Application>
  <PresentationFormat>Widescreen</PresentationFormat>
  <Paragraphs>136</Paragraphs>
  <Slides>22</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Century Gothic</vt:lpstr>
      <vt:lpstr>Mesh</vt:lpstr>
      <vt:lpstr>“Video games” what categories make it potentially successful</vt:lpstr>
      <vt:lpstr>PowerPoint Presentation</vt:lpstr>
      <vt:lpstr>PowerPoint Presentation</vt:lpstr>
      <vt:lpstr>PowerPoint Presentation</vt:lpstr>
      <vt:lpstr>After the ETL the next question was, which approach would help us find more viable patterns?</vt:lpstr>
      <vt:lpstr>PowerPoint Presentation</vt:lpstr>
      <vt:lpstr>Initial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“Pending Title” Video Game data</dc:title>
  <dc:creator>Fidencio Loza</dc:creator>
  <cp:lastModifiedBy>Fidencio Loza</cp:lastModifiedBy>
  <cp:revision>5</cp:revision>
  <dcterms:created xsi:type="dcterms:W3CDTF">2023-08-05T23:17:08Z</dcterms:created>
  <dcterms:modified xsi:type="dcterms:W3CDTF">2023-08-10T03:28:15Z</dcterms:modified>
</cp:coreProperties>
</file>